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708" r:id="rId2"/>
    <p:sldMasterId id="2147483696" r:id="rId3"/>
    <p:sldMasterId id="2147483720" r:id="rId4"/>
  </p:sldMasterIdLst>
  <p:notesMasterIdLst>
    <p:notesMasterId r:id="rId72"/>
  </p:notesMasterIdLst>
  <p:sldIdLst>
    <p:sldId id="256" r:id="rId5"/>
    <p:sldId id="259" r:id="rId6"/>
    <p:sldId id="263"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327" r:id="rId22"/>
    <p:sldId id="328" r:id="rId23"/>
    <p:sldId id="326" r:id="rId24"/>
    <p:sldId id="329" r:id="rId25"/>
    <p:sldId id="330" r:id="rId26"/>
    <p:sldId id="317" r:id="rId27"/>
    <p:sldId id="318" r:id="rId28"/>
    <p:sldId id="319" r:id="rId29"/>
    <p:sldId id="320" r:id="rId30"/>
    <p:sldId id="321" r:id="rId31"/>
    <p:sldId id="322" r:id="rId32"/>
    <p:sldId id="285" r:id="rId33"/>
    <p:sldId id="286" r:id="rId34"/>
    <p:sldId id="287" r:id="rId35"/>
    <p:sldId id="316" r:id="rId36"/>
    <p:sldId id="288" r:id="rId37"/>
    <p:sldId id="289" r:id="rId38"/>
    <p:sldId id="290" r:id="rId39"/>
    <p:sldId id="291" r:id="rId40"/>
    <p:sldId id="292" r:id="rId41"/>
    <p:sldId id="293" r:id="rId42"/>
    <p:sldId id="295" r:id="rId43"/>
    <p:sldId id="296" r:id="rId44"/>
    <p:sldId id="331" r:id="rId45"/>
    <p:sldId id="297" r:id="rId46"/>
    <p:sldId id="299" r:id="rId47"/>
    <p:sldId id="300" r:id="rId48"/>
    <p:sldId id="301" r:id="rId49"/>
    <p:sldId id="302" r:id="rId50"/>
    <p:sldId id="303" r:id="rId51"/>
    <p:sldId id="304" r:id="rId52"/>
    <p:sldId id="323" r:id="rId53"/>
    <p:sldId id="305" r:id="rId54"/>
    <p:sldId id="307" r:id="rId55"/>
    <p:sldId id="308" r:id="rId56"/>
    <p:sldId id="325" r:id="rId57"/>
    <p:sldId id="324" r:id="rId58"/>
    <p:sldId id="309" r:id="rId59"/>
    <p:sldId id="310" r:id="rId60"/>
    <p:sldId id="313" r:id="rId61"/>
    <p:sldId id="314" r:id="rId62"/>
    <p:sldId id="315" r:id="rId63"/>
    <p:sldId id="332" r:id="rId64"/>
    <p:sldId id="264" r:id="rId65"/>
    <p:sldId id="265" r:id="rId66"/>
    <p:sldId id="266" r:id="rId67"/>
    <p:sldId id="268" r:id="rId68"/>
    <p:sldId id="267" r:id="rId69"/>
    <p:sldId id="333" r:id="rId70"/>
    <p:sldId id="261" r:id="rId71"/>
  </p:sldIdLst>
  <p:sldSz cx="9144000" cy="6858000" type="screen4x3"/>
  <p:notesSz cx="7086600" cy="9024938"/>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97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73"/>
    <p:restoredTop sz="94678"/>
  </p:normalViewPr>
  <p:slideViewPr>
    <p:cSldViewPr snapToGrid="0" snapToObjects="1">
      <p:cViewPr varScale="1">
        <p:scale>
          <a:sx n="111" d="100"/>
          <a:sy n="111" d="100"/>
        </p:scale>
        <p:origin x="137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'[Emergencias II-2019.xlsx]Consolidado'!$A$14</c:f>
              <c:strCache>
                <c:ptCount val="1"/>
                <c:pt idx="0">
                  <c:v>Encharcamiento</c:v>
                </c:pt>
              </c:strCache>
            </c:strRef>
          </c:tx>
          <c:spPr>
            <a:solidFill>
              <a:srgbClr val="0070C0"/>
            </a:solidFill>
          </c:spPr>
          <c:invertIfNegative val="0"/>
          <c:cat>
            <c:strRef>
              <c:f>'[Emergencias II-2019.xlsx]Consolidado'!$B$13:$V$13</c:f>
              <c:strCache>
                <c:ptCount val="21"/>
                <c:pt idx="0">
                  <c:v>1 Usaquén</c:v>
                </c:pt>
                <c:pt idx="1">
                  <c:v>10 Engativa</c:v>
                </c:pt>
                <c:pt idx="2">
                  <c:v>11 Suba</c:v>
                </c:pt>
                <c:pt idx="3">
                  <c:v>12 Barrios Unidos</c:v>
                </c:pt>
                <c:pt idx="4">
                  <c:v>13 Teusaquillo</c:v>
                </c:pt>
                <c:pt idx="5">
                  <c:v>14 Los Mártires</c:v>
                </c:pt>
                <c:pt idx="6">
                  <c:v>15 Antonio Nariño</c:v>
                </c:pt>
                <c:pt idx="7">
                  <c:v>16 Puente Aranda</c:v>
                </c:pt>
                <c:pt idx="8">
                  <c:v>17 La Candelaria</c:v>
                </c:pt>
                <c:pt idx="9">
                  <c:v>18 Rafael Uribe Uribe</c:v>
                </c:pt>
                <c:pt idx="10">
                  <c:v>19 Ciudad Bolívar</c:v>
                </c:pt>
                <c:pt idx="11">
                  <c:v>2 Chapinero</c:v>
                </c:pt>
                <c:pt idx="12">
                  <c:v>20 Sumapaz</c:v>
                </c:pt>
                <c:pt idx="13">
                  <c:v>3 Santa Fe</c:v>
                </c:pt>
                <c:pt idx="14">
                  <c:v>4 San Cristóbal</c:v>
                </c:pt>
                <c:pt idx="15">
                  <c:v>5 Usme</c:v>
                </c:pt>
                <c:pt idx="16">
                  <c:v>6 Tunjuelito</c:v>
                </c:pt>
                <c:pt idx="17">
                  <c:v>7 Bosa</c:v>
                </c:pt>
                <c:pt idx="18">
                  <c:v>8 Kennedy</c:v>
                </c:pt>
                <c:pt idx="19">
                  <c:v>9 Fontibón</c:v>
                </c:pt>
                <c:pt idx="20">
                  <c:v>Indeterminada</c:v>
                </c:pt>
              </c:strCache>
            </c:strRef>
          </c:cat>
          <c:val>
            <c:numRef>
              <c:f>'[Emergencias II-2019.xlsx]Consolidado'!$B$14:$V$14</c:f>
              <c:numCache>
                <c:formatCode>General</c:formatCode>
                <c:ptCount val="21"/>
                <c:pt idx="0">
                  <c:v>91</c:v>
                </c:pt>
                <c:pt idx="1">
                  <c:v>47</c:v>
                </c:pt>
                <c:pt idx="2">
                  <c:v>91</c:v>
                </c:pt>
                <c:pt idx="3">
                  <c:v>23</c:v>
                </c:pt>
                <c:pt idx="4">
                  <c:v>31</c:v>
                </c:pt>
                <c:pt idx="5">
                  <c:v>7</c:v>
                </c:pt>
                <c:pt idx="6">
                  <c:v>3</c:v>
                </c:pt>
                <c:pt idx="7">
                  <c:v>10</c:v>
                </c:pt>
                <c:pt idx="8">
                  <c:v>3</c:v>
                </c:pt>
                <c:pt idx="9">
                  <c:v>10</c:v>
                </c:pt>
                <c:pt idx="10">
                  <c:v>32</c:v>
                </c:pt>
                <c:pt idx="11">
                  <c:v>35</c:v>
                </c:pt>
                <c:pt idx="12">
                  <c:v>1</c:v>
                </c:pt>
                <c:pt idx="13">
                  <c:v>13</c:v>
                </c:pt>
                <c:pt idx="14">
                  <c:v>29</c:v>
                </c:pt>
                <c:pt idx="15">
                  <c:v>25</c:v>
                </c:pt>
                <c:pt idx="16">
                  <c:v>14</c:v>
                </c:pt>
                <c:pt idx="17">
                  <c:v>34</c:v>
                </c:pt>
                <c:pt idx="18">
                  <c:v>43</c:v>
                </c:pt>
                <c:pt idx="19">
                  <c:v>19</c:v>
                </c:pt>
                <c:pt idx="20">
                  <c:v>2</c:v>
                </c:pt>
              </c:numCache>
            </c:numRef>
          </c:val>
          <c:extLst>
            <c:ext xmlns:c16="http://schemas.microsoft.com/office/drawing/2014/chart" uri="{C3380CC4-5D6E-409C-BE32-E72D297353CC}">
              <c16:uniqueId val="{00000000-73AC-4328-9962-6DA02EA98BE9}"/>
            </c:ext>
          </c:extLst>
        </c:ser>
        <c:ser>
          <c:idx val="1"/>
          <c:order val="1"/>
          <c:tx>
            <c:strRef>
              <c:f>'[Emergencias II-2019.xlsx]Consolidado'!$A$15</c:f>
              <c:strCache>
                <c:ptCount val="1"/>
                <c:pt idx="0">
                  <c:v>Eventos con arbolado</c:v>
                </c:pt>
              </c:strCache>
            </c:strRef>
          </c:tx>
          <c:spPr>
            <a:solidFill>
              <a:srgbClr val="00B050"/>
            </a:solidFill>
          </c:spPr>
          <c:invertIfNegative val="0"/>
          <c:cat>
            <c:strRef>
              <c:f>'[Emergencias II-2019.xlsx]Consolidado'!$B$13:$V$13</c:f>
              <c:strCache>
                <c:ptCount val="21"/>
                <c:pt idx="0">
                  <c:v>1 Usaquén</c:v>
                </c:pt>
                <c:pt idx="1">
                  <c:v>10 Engativa</c:v>
                </c:pt>
                <c:pt idx="2">
                  <c:v>11 Suba</c:v>
                </c:pt>
                <c:pt idx="3">
                  <c:v>12 Barrios Unidos</c:v>
                </c:pt>
                <c:pt idx="4">
                  <c:v>13 Teusaquillo</c:v>
                </c:pt>
                <c:pt idx="5">
                  <c:v>14 Los Mártires</c:v>
                </c:pt>
                <c:pt idx="6">
                  <c:v>15 Antonio Nariño</c:v>
                </c:pt>
                <c:pt idx="7">
                  <c:v>16 Puente Aranda</c:v>
                </c:pt>
                <c:pt idx="8">
                  <c:v>17 La Candelaria</c:v>
                </c:pt>
                <c:pt idx="9">
                  <c:v>18 Rafael Uribe Uribe</c:v>
                </c:pt>
                <c:pt idx="10">
                  <c:v>19 Ciudad Bolívar</c:v>
                </c:pt>
                <c:pt idx="11">
                  <c:v>2 Chapinero</c:v>
                </c:pt>
                <c:pt idx="12">
                  <c:v>20 Sumapaz</c:v>
                </c:pt>
                <c:pt idx="13">
                  <c:v>3 Santa Fe</c:v>
                </c:pt>
                <c:pt idx="14">
                  <c:v>4 San Cristóbal</c:v>
                </c:pt>
                <c:pt idx="15">
                  <c:v>5 Usme</c:v>
                </c:pt>
                <c:pt idx="16">
                  <c:v>6 Tunjuelito</c:v>
                </c:pt>
                <c:pt idx="17">
                  <c:v>7 Bosa</c:v>
                </c:pt>
                <c:pt idx="18">
                  <c:v>8 Kennedy</c:v>
                </c:pt>
                <c:pt idx="19">
                  <c:v>9 Fontibón</c:v>
                </c:pt>
                <c:pt idx="20">
                  <c:v>Indeterminada</c:v>
                </c:pt>
              </c:strCache>
            </c:strRef>
          </c:cat>
          <c:val>
            <c:numRef>
              <c:f>'[Emergencias II-2019.xlsx]Consolidado'!$B$15:$V$15</c:f>
              <c:numCache>
                <c:formatCode>General</c:formatCode>
                <c:ptCount val="21"/>
                <c:pt idx="0">
                  <c:v>90</c:v>
                </c:pt>
                <c:pt idx="1">
                  <c:v>52</c:v>
                </c:pt>
                <c:pt idx="2">
                  <c:v>119</c:v>
                </c:pt>
                <c:pt idx="3">
                  <c:v>14</c:v>
                </c:pt>
                <c:pt idx="4">
                  <c:v>24</c:v>
                </c:pt>
                <c:pt idx="5">
                  <c:v>6</c:v>
                </c:pt>
                <c:pt idx="6">
                  <c:v>2</c:v>
                </c:pt>
                <c:pt idx="7">
                  <c:v>12</c:v>
                </c:pt>
                <c:pt idx="8">
                  <c:v>4</c:v>
                </c:pt>
                <c:pt idx="9">
                  <c:v>14</c:v>
                </c:pt>
                <c:pt idx="10">
                  <c:v>15</c:v>
                </c:pt>
                <c:pt idx="11">
                  <c:v>71</c:v>
                </c:pt>
                <c:pt idx="13">
                  <c:v>24</c:v>
                </c:pt>
                <c:pt idx="14">
                  <c:v>19</c:v>
                </c:pt>
                <c:pt idx="15">
                  <c:v>3</c:v>
                </c:pt>
                <c:pt idx="16">
                  <c:v>3</c:v>
                </c:pt>
                <c:pt idx="17">
                  <c:v>10</c:v>
                </c:pt>
                <c:pt idx="18">
                  <c:v>30</c:v>
                </c:pt>
                <c:pt idx="19">
                  <c:v>22</c:v>
                </c:pt>
                <c:pt idx="20">
                  <c:v>2</c:v>
                </c:pt>
              </c:numCache>
            </c:numRef>
          </c:val>
          <c:extLst>
            <c:ext xmlns:c16="http://schemas.microsoft.com/office/drawing/2014/chart" uri="{C3380CC4-5D6E-409C-BE32-E72D297353CC}">
              <c16:uniqueId val="{00000001-73AC-4328-9962-6DA02EA98BE9}"/>
            </c:ext>
          </c:extLst>
        </c:ser>
        <c:ser>
          <c:idx val="2"/>
          <c:order val="2"/>
          <c:tx>
            <c:strRef>
              <c:f>'[Emergencias II-2019.xlsx]Consolidado'!$A$16</c:f>
              <c:strCache>
                <c:ptCount val="1"/>
                <c:pt idx="0">
                  <c:v>Eventos por vientos</c:v>
                </c:pt>
              </c:strCache>
            </c:strRef>
          </c:tx>
          <c:invertIfNegative val="0"/>
          <c:cat>
            <c:strRef>
              <c:f>'[Emergencias II-2019.xlsx]Consolidado'!$B$13:$V$13</c:f>
              <c:strCache>
                <c:ptCount val="21"/>
                <c:pt idx="0">
                  <c:v>1 Usaquén</c:v>
                </c:pt>
                <c:pt idx="1">
                  <c:v>10 Engativa</c:v>
                </c:pt>
                <c:pt idx="2">
                  <c:v>11 Suba</c:v>
                </c:pt>
                <c:pt idx="3">
                  <c:v>12 Barrios Unidos</c:v>
                </c:pt>
                <c:pt idx="4">
                  <c:v>13 Teusaquillo</c:v>
                </c:pt>
                <c:pt idx="5">
                  <c:v>14 Los Mártires</c:v>
                </c:pt>
                <c:pt idx="6">
                  <c:v>15 Antonio Nariño</c:v>
                </c:pt>
                <c:pt idx="7">
                  <c:v>16 Puente Aranda</c:v>
                </c:pt>
                <c:pt idx="8">
                  <c:v>17 La Candelaria</c:v>
                </c:pt>
                <c:pt idx="9">
                  <c:v>18 Rafael Uribe Uribe</c:v>
                </c:pt>
                <c:pt idx="10">
                  <c:v>19 Ciudad Bolívar</c:v>
                </c:pt>
                <c:pt idx="11">
                  <c:v>2 Chapinero</c:v>
                </c:pt>
                <c:pt idx="12">
                  <c:v>20 Sumapaz</c:v>
                </c:pt>
                <c:pt idx="13">
                  <c:v>3 Santa Fe</c:v>
                </c:pt>
                <c:pt idx="14">
                  <c:v>4 San Cristóbal</c:v>
                </c:pt>
                <c:pt idx="15">
                  <c:v>5 Usme</c:v>
                </c:pt>
                <c:pt idx="16">
                  <c:v>6 Tunjuelito</c:v>
                </c:pt>
                <c:pt idx="17">
                  <c:v>7 Bosa</c:v>
                </c:pt>
                <c:pt idx="18">
                  <c:v>8 Kennedy</c:v>
                </c:pt>
                <c:pt idx="19">
                  <c:v>9 Fontibón</c:v>
                </c:pt>
                <c:pt idx="20">
                  <c:v>Indeterminada</c:v>
                </c:pt>
              </c:strCache>
            </c:strRef>
          </c:cat>
          <c:val>
            <c:numRef>
              <c:f>'[Emergencias II-2019.xlsx]Consolidado'!$B$16:$V$16</c:f>
              <c:numCache>
                <c:formatCode>General</c:formatCode>
                <c:ptCount val="21"/>
                <c:pt idx="2">
                  <c:v>2</c:v>
                </c:pt>
                <c:pt idx="10">
                  <c:v>2</c:v>
                </c:pt>
              </c:numCache>
            </c:numRef>
          </c:val>
          <c:extLst>
            <c:ext xmlns:c16="http://schemas.microsoft.com/office/drawing/2014/chart" uri="{C3380CC4-5D6E-409C-BE32-E72D297353CC}">
              <c16:uniqueId val="{00000002-73AC-4328-9962-6DA02EA98BE9}"/>
            </c:ext>
          </c:extLst>
        </c:ser>
        <c:ser>
          <c:idx val="3"/>
          <c:order val="3"/>
          <c:tx>
            <c:strRef>
              <c:f>'[Emergencias II-2019.xlsx]Consolidado'!$A$17</c:f>
              <c:strCache>
                <c:ptCount val="1"/>
                <c:pt idx="0">
                  <c:v>Granizada</c:v>
                </c:pt>
              </c:strCache>
            </c:strRef>
          </c:tx>
          <c:invertIfNegative val="0"/>
          <c:cat>
            <c:strRef>
              <c:f>'[Emergencias II-2019.xlsx]Consolidado'!$B$13:$V$13</c:f>
              <c:strCache>
                <c:ptCount val="21"/>
                <c:pt idx="0">
                  <c:v>1 Usaquén</c:v>
                </c:pt>
                <c:pt idx="1">
                  <c:v>10 Engativa</c:v>
                </c:pt>
                <c:pt idx="2">
                  <c:v>11 Suba</c:v>
                </c:pt>
                <c:pt idx="3">
                  <c:v>12 Barrios Unidos</c:v>
                </c:pt>
                <c:pt idx="4">
                  <c:v>13 Teusaquillo</c:v>
                </c:pt>
                <c:pt idx="5">
                  <c:v>14 Los Mártires</c:v>
                </c:pt>
                <c:pt idx="6">
                  <c:v>15 Antonio Nariño</c:v>
                </c:pt>
                <c:pt idx="7">
                  <c:v>16 Puente Aranda</c:v>
                </c:pt>
                <c:pt idx="8">
                  <c:v>17 La Candelaria</c:v>
                </c:pt>
                <c:pt idx="9">
                  <c:v>18 Rafael Uribe Uribe</c:v>
                </c:pt>
                <c:pt idx="10">
                  <c:v>19 Ciudad Bolívar</c:v>
                </c:pt>
                <c:pt idx="11">
                  <c:v>2 Chapinero</c:v>
                </c:pt>
                <c:pt idx="12">
                  <c:v>20 Sumapaz</c:v>
                </c:pt>
                <c:pt idx="13">
                  <c:v>3 Santa Fe</c:v>
                </c:pt>
                <c:pt idx="14">
                  <c:v>4 San Cristóbal</c:v>
                </c:pt>
                <c:pt idx="15">
                  <c:v>5 Usme</c:v>
                </c:pt>
                <c:pt idx="16">
                  <c:v>6 Tunjuelito</c:v>
                </c:pt>
                <c:pt idx="17">
                  <c:v>7 Bosa</c:v>
                </c:pt>
                <c:pt idx="18">
                  <c:v>8 Kennedy</c:v>
                </c:pt>
                <c:pt idx="19">
                  <c:v>9 Fontibón</c:v>
                </c:pt>
                <c:pt idx="20">
                  <c:v>Indeterminada</c:v>
                </c:pt>
              </c:strCache>
            </c:strRef>
          </c:cat>
          <c:val>
            <c:numRef>
              <c:f>'[Emergencias II-2019.xlsx]Consolidado'!$B$17:$V$17</c:f>
              <c:numCache>
                <c:formatCode>General</c:formatCode>
                <c:ptCount val="21"/>
                <c:pt idx="0">
                  <c:v>1</c:v>
                </c:pt>
                <c:pt idx="1">
                  <c:v>1</c:v>
                </c:pt>
                <c:pt idx="2">
                  <c:v>1</c:v>
                </c:pt>
              </c:numCache>
            </c:numRef>
          </c:val>
          <c:extLst>
            <c:ext xmlns:c16="http://schemas.microsoft.com/office/drawing/2014/chart" uri="{C3380CC4-5D6E-409C-BE32-E72D297353CC}">
              <c16:uniqueId val="{00000003-73AC-4328-9962-6DA02EA98BE9}"/>
            </c:ext>
          </c:extLst>
        </c:ser>
        <c:ser>
          <c:idx val="4"/>
          <c:order val="4"/>
          <c:tx>
            <c:strRef>
              <c:f>'[Emergencias II-2019.xlsx]Consolidado'!$A$18</c:f>
              <c:strCache>
                <c:ptCount val="1"/>
                <c:pt idx="0">
                  <c:v>Inundación</c:v>
                </c:pt>
              </c:strCache>
            </c:strRef>
          </c:tx>
          <c:invertIfNegative val="0"/>
          <c:dPt>
            <c:idx val="0"/>
            <c:invertIfNegative val="0"/>
            <c:bubble3D val="0"/>
            <c:spPr>
              <a:solidFill>
                <a:srgbClr val="00B0F0"/>
              </a:solidFill>
            </c:spPr>
            <c:extLst>
              <c:ext xmlns:c16="http://schemas.microsoft.com/office/drawing/2014/chart" uri="{C3380CC4-5D6E-409C-BE32-E72D297353CC}">
                <c16:uniqueId val="{00000005-73AC-4328-9962-6DA02EA98BE9}"/>
              </c:ext>
            </c:extLst>
          </c:dPt>
          <c:cat>
            <c:strRef>
              <c:f>'[Emergencias II-2019.xlsx]Consolidado'!$B$13:$V$13</c:f>
              <c:strCache>
                <c:ptCount val="21"/>
                <c:pt idx="0">
                  <c:v>1 Usaquén</c:v>
                </c:pt>
                <c:pt idx="1">
                  <c:v>10 Engativa</c:v>
                </c:pt>
                <c:pt idx="2">
                  <c:v>11 Suba</c:v>
                </c:pt>
                <c:pt idx="3">
                  <c:v>12 Barrios Unidos</c:v>
                </c:pt>
                <c:pt idx="4">
                  <c:v>13 Teusaquillo</c:v>
                </c:pt>
                <c:pt idx="5">
                  <c:v>14 Los Mártires</c:v>
                </c:pt>
                <c:pt idx="6">
                  <c:v>15 Antonio Nariño</c:v>
                </c:pt>
                <c:pt idx="7">
                  <c:v>16 Puente Aranda</c:v>
                </c:pt>
                <c:pt idx="8">
                  <c:v>17 La Candelaria</c:v>
                </c:pt>
                <c:pt idx="9">
                  <c:v>18 Rafael Uribe Uribe</c:v>
                </c:pt>
                <c:pt idx="10">
                  <c:v>19 Ciudad Bolívar</c:v>
                </c:pt>
                <c:pt idx="11">
                  <c:v>2 Chapinero</c:v>
                </c:pt>
                <c:pt idx="12">
                  <c:v>20 Sumapaz</c:v>
                </c:pt>
                <c:pt idx="13">
                  <c:v>3 Santa Fe</c:v>
                </c:pt>
                <c:pt idx="14">
                  <c:v>4 San Cristóbal</c:v>
                </c:pt>
                <c:pt idx="15">
                  <c:v>5 Usme</c:v>
                </c:pt>
                <c:pt idx="16">
                  <c:v>6 Tunjuelito</c:v>
                </c:pt>
                <c:pt idx="17">
                  <c:v>7 Bosa</c:v>
                </c:pt>
                <c:pt idx="18">
                  <c:v>8 Kennedy</c:v>
                </c:pt>
                <c:pt idx="19">
                  <c:v>9 Fontibón</c:v>
                </c:pt>
                <c:pt idx="20">
                  <c:v>Indeterminada</c:v>
                </c:pt>
              </c:strCache>
            </c:strRef>
          </c:cat>
          <c:val>
            <c:numRef>
              <c:f>'[Emergencias II-2019.xlsx]Consolidado'!$B$18:$V$18</c:f>
              <c:numCache>
                <c:formatCode>General</c:formatCode>
                <c:ptCount val="21"/>
                <c:pt idx="0">
                  <c:v>1</c:v>
                </c:pt>
              </c:numCache>
            </c:numRef>
          </c:val>
          <c:extLst>
            <c:ext xmlns:c16="http://schemas.microsoft.com/office/drawing/2014/chart" uri="{C3380CC4-5D6E-409C-BE32-E72D297353CC}">
              <c16:uniqueId val="{00000006-73AC-4328-9962-6DA02EA98BE9}"/>
            </c:ext>
          </c:extLst>
        </c:ser>
        <c:ser>
          <c:idx val="5"/>
          <c:order val="5"/>
          <c:tx>
            <c:strRef>
              <c:f>'[Emergencias II-2019.xlsx]Consolidado'!$A$19</c:f>
              <c:strCache>
                <c:ptCount val="1"/>
                <c:pt idx="0">
                  <c:v>Movimientos en masa</c:v>
                </c:pt>
              </c:strCache>
            </c:strRef>
          </c:tx>
          <c:spPr>
            <a:solidFill>
              <a:schemeClr val="accent2">
                <a:lumMod val="75000"/>
              </a:schemeClr>
            </a:solidFill>
          </c:spPr>
          <c:invertIfNegative val="0"/>
          <c:cat>
            <c:strRef>
              <c:f>'[Emergencias II-2019.xlsx]Consolidado'!$B$13:$V$13</c:f>
              <c:strCache>
                <c:ptCount val="21"/>
                <c:pt idx="0">
                  <c:v>1 Usaquén</c:v>
                </c:pt>
                <c:pt idx="1">
                  <c:v>10 Engativa</c:v>
                </c:pt>
                <c:pt idx="2">
                  <c:v>11 Suba</c:v>
                </c:pt>
                <c:pt idx="3">
                  <c:v>12 Barrios Unidos</c:v>
                </c:pt>
                <c:pt idx="4">
                  <c:v>13 Teusaquillo</c:v>
                </c:pt>
                <c:pt idx="5">
                  <c:v>14 Los Mártires</c:v>
                </c:pt>
                <c:pt idx="6">
                  <c:v>15 Antonio Nariño</c:v>
                </c:pt>
                <c:pt idx="7">
                  <c:v>16 Puente Aranda</c:v>
                </c:pt>
                <c:pt idx="8">
                  <c:v>17 La Candelaria</c:v>
                </c:pt>
                <c:pt idx="9">
                  <c:v>18 Rafael Uribe Uribe</c:v>
                </c:pt>
                <c:pt idx="10">
                  <c:v>19 Ciudad Bolívar</c:v>
                </c:pt>
                <c:pt idx="11">
                  <c:v>2 Chapinero</c:v>
                </c:pt>
                <c:pt idx="12">
                  <c:v>20 Sumapaz</c:v>
                </c:pt>
                <c:pt idx="13">
                  <c:v>3 Santa Fe</c:v>
                </c:pt>
                <c:pt idx="14">
                  <c:v>4 San Cristóbal</c:v>
                </c:pt>
                <c:pt idx="15">
                  <c:v>5 Usme</c:v>
                </c:pt>
                <c:pt idx="16">
                  <c:v>6 Tunjuelito</c:v>
                </c:pt>
                <c:pt idx="17">
                  <c:v>7 Bosa</c:v>
                </c:pt>
                <c:pt idx="18">
                  <c:v>8 Kennedy</c:v>
                </c:pt>
                <c:pt idx="19">
                  <c:v>9 Fontibón</c:v>
                </c:pt>
                <c:pt idx="20">
                  <c:v>Indeterminada</c:v>
                </c:pt>
              </c:strCache>
            </c:strRef>
          </c:cat>
          <c:val>
            <c:numRef>
              <c:f>'[Emergencias II-2019.xlsx]Consolidado'!$B$19:$V$19</c:f>
              <c:numCache>
                <c:formatCode>General</c:formatCode>
                <c:ptCount val="21"/>
                <c:pt idx="0">
                  <c:v>9</c:v>
                </c:pt>
                <c:pt idx="9">
                  <c:v>10</c:v>
                </c:pt>
                <c:pt idx="10">
                  <c:v>27</c:v>
                </c:pt>
                <c:pt idx="11">
                  <c:v>7</c:v>
                </c:pt>
                <c:pt idx="12">
                  <c:v>2</c:v>
                </c:pt>
                <c:pt idx="13">
                  <c:v>24</c:v>
                </c:pt>
                <c:pt idx="14">
                  <c:v>20</c:v>
                </c:pt>
                <c:pt idx="15">
                  <c:v>11</c:v>
                </c:pt>
              </c:numCache>
            </c:numRef>
          </c:val>
          <c:extLst>
            <c:ext xmlns:c16="http://schemas.microsoft.com/office/drawing/2014/chart" uri="{C3380CC4-5D6E-409C-BE32-E72D297353CC}">
              <c16:uniqueId val="{00000007-73AC-4328-9962-6DA02EA98BE9}"/>
            </c:ext>
          </c:extLst>
        </c:ser>
        <c:ser>
          <c:idx val="6"/>
          <c:order val="6"/>
          <c:tx>
            <c:strRef>
              <c:f>'[Emergencias II-2019.xlsx]Consolidado'!$A$20</c:f>
              <c:strCache>
                <c:ptCount val="1"/>
                <c:pt idx="0">
                  <c:v>Tormenta eléctrica</c:v>
                </c:pt>
              </c:strCache>
            </c:strRef>
          </c:tx>
          <c:invertIfNegative val="0"/>
          <c:cat>
            <c:strRef>
              <c:f>'[Emergencias II-2019.xlsx]Consolidado'!$B$13:$V$13</c:f>
              <c:strCache>
                <c:ptCount val="21"/>
                <c:pt idx="0">
                  <c:v>1 Usaquén</c:v>
                </c:pt>
                <c:pt idx="1">
                  <c:v>10 Engativa</c:v>
                </c:pt>
                <c:pt idx="2">
                  <c:v>11 Suba</c:v>
                </c:pt>
                <c:pt idx="3">
                  <c:v>12 Barrios Unidos</c:v>
                </c:pt>
                <c:pt idx="4">
                  <c:v>13 Teusaquillo</c:v>
                </c:pt>
                <c:pt idx="5">
                  <c:v>14 Los Mártires</c:v>
                </c:pt>
                <c:pt idx="6">
                  <c:v>15 Antonio Nariño</c:v>
                </c:pt>
                <c:pt idx="7">
                  <c:v>16 Puente Aranda</c:v>
                </c:pt>
                <c:pt idx="8">
                  <c:v>17 La Candelaria</c:v>
                </c:pt>
                <c:pt idx="9">
                  <c:v>18 Rafael Uribe Uribe</c:v>
                </c:pt>
                <c:pt idx="10">
                  <c:v>19 Ciudad Bolívar</c:v>
                </c:pt>
                <c:pt idx="11">
                  <c:v>2 Chapinero</c:v>
                </c:pt>
                <c:pt idx="12">
                  <c:v>20 Sumapaz</c:v>
                </c:pt>
                <c:pt idx="13">
                  <c:v>3 Santa Fe</c:v>
                </c:pt>
                <c:pt idx="14">
                  <c:v>4 San Cristóbal</c:v>
                </c:pt>
                <c:pt idx="15">
                  <c:v>5 Usme</c:v>
                </c:pt>
                <c:pt idx="16">
                  <c:v>6 Tunjuelito</c:v>
                </c:pt>
                <c:pt idx="17">
                  <c:v>7 Bosa</c:v>
                </c:pt>
                <c:pt idx="18">
                  <c:v>8 Kennedy</c:v>
                </c:pt>
                <c:pt idx="19">
                  <c:v>9 Fontibón</c:v>
                </c:pt>
                <c:pt idx="20">
                  <c:v>Indeterminada</c:v>
                </c:pt>
              </c:strCache>
            </c:strRef>
          </c:cat>
          <c:val>
            <c:numRef>
              <c:f>'[Emergencias II-2019.xlsx]Consolidado'!$B$20:$V$20</c:f>
              <c:numCache>
                <c:formatCode>General</c:formatCode>
                <c:ptCount val="21"/>
                <c:pt idx="0">
                  <c:v>1</c:v>
                </c:pt>
                <c:pt idx="2">
                  <c:v>1</c:v>
                </c:pt>
                <c:pt idx="7">
                  <c:v>1</c:v>
                </c:pt>
              </c:numCache>
            </c:numRef>
          </c:val>
          <c:extLst>
            <c:ext xmlns:c16="http://schemas.microsoft.com/office/drawing/2014/chart" uri="{C3380CC4-5D6E-409C-BE32-E72D297353CC}">
              <c16:uniqueId val="{00000008-73AC-4328-9962-6DA02EA98BE9}"/>
            </c:ext>
          </c:extLst>
        </c:ser>
        <c:dLbls>
          <c:showLegendKey val="0"/>
          <c:showVal val="0"/>
          <c:showCatName val="0"/>
          <c:showSerName val="0"/>
          <c:showPercent val="0"/>
          <c:showBubbleSize val="0"/>
        </c:dLbls>
        <c:gapWidth val="150"/>
        <c:overlap val="100"/>
        <c:axId val="22111360"/>
        <c:axId val="48517120"/>
      </c:barChart>
      <c:catAx>
        <c:axId val="22111360"/>
        <c:scaling>
          <c:orientation val="minMax"/>
        </c:scaling>
        <c:delete val="0"/>
        <c:axPos val="b"/>
        <c:title>
          <c:tx>
            <c:rich>
              <a:bodyPr/>
              <a:lstStyle/>
              <a:p>
                <a:pPr>
                  <a:defRPr/>
                </a:pPr>
                <a:r>
                  <a:rPr lang="es-CO"/>
                  <a:t>Localidad</a:t>
                </a:r>
              </a:p>
            </c:rich>
          </c:tx>
          <c:overlay val="0"/>
        </c:title>
        <c:numFmt formatCode="General" sourceLinked="0"/>
        <c:majorTickMark val="out"/>
        <c:minorTickMark val="none"/>
        <c:tickLblPos val="nextTo"/>
        <c:txPr>
          <a:bodyPr/>
          <a:lstStyle/>
          <a:p>
            <a:pPr>
              <a:defRPr sz="700"/>
            </a:pPr>
            <a:endParaRPr lang="es-CO"/>
          </a:p>
        </c:txPr>
        <c:crossAx val="48517120"/>
        <c:crosses val="autoZero"/>
        <c:auto val="1"/>
        <c:lblAlgn val="ctr"/>
        <c:lblOffset val="100"/>
        <c:noMultiLvlLbl val="0"/>
      </c:catAx>
      <c:valAx>
        <c:axId val="48517120"/>
        <c:scaling>
          <c:orientation val="minMax"/>
          <c:max val="220"/>
          <c:min val="0"/>
        </c:scaling>
        <c:delete val="0"/>
        <c:axPos val="l"/>
        <c:majorGridlines/>
        <c:title>
          <c:tx>
            <c:rich>
              <a:bodyPr rot="-5400000" vert="horz"/>
              <a:lstStyle/>
              <a:p>
                <a:pPr>
                  <a:defRPr/>
                </a:pPr>
                <a:r>
                  <a:rPr lang="es-CO"/>
                  <a:t>Cantidad de eventos</a:t>
                </a:r>
              </a:p>
            </c:rich>
          </c:tx>
          <c:overlay val="0"/>
        </c:title>
        <c:numFmt formatCode="General" sourceLinked="1"/>
        <c:majorTickMark val="out"/>
        <c:minorTickMark val="none"/>
        <c:tickLblPos val="nextTo"/>
        <c:crossAx val="22111360"/>
        <c:crosses val="autoZero"/>
        <c:crossBetween val="between"/>
        <c:majorUnit val="20"/>
        <c:minorUnit val="10"/>
      </c:valAx>
    </c:plotArea>
    <c:legend>
      <c:legendPos val="b"/>
      <c:overlay val="0"/>
    </c:legend>
    <c:plotVisOnly val="1"/>
    <c:dispBlanksAs val="gap"/>
    <c:showDLblsOverMax val="0"/>
  </c:chart>
  <c:txPr>
    <a:bodyPr/>
    <a:lstStyle/>
    <a:p>
      <a:pPr>
        <a:defRPr>
          <a:latin typeface="Arial Narrow" panose="020B0606020202030204" pitchFamily="34" charset="0"/>
        </a:defRPr>
      </a:pPr>
      <a:endParaRPr lang="es-CO"/>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0860" cy="452814"/>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4014100" y="0"/>
            <a:ext cx="3070860" cy="452814"/>
          </a:xfrm>
          <a:prstGeom prst="rect">
            <a:avLst/>
          </a:prstGeom>
        </p:spPr>
        <p:txBody>
          <a:bodyPr vert="horz" lIns="91440" tIns="45720" rIns="91440" bIns="45720" rtlCol="0"/>
          <a:lstStyle>
            <a:lvl1pPr algn="r">
              <a:defRPr sz="1200"/>
            </a:lvl1pPr>
          </a:lstStyle>
          <a:p>
            <a:fld id="{4BF12E04-0B2D-40CE-A0CC-669D4E9C690F}" type="datetimeFigureOut">
              <a:rPr lang="es-CO" smtClean="0"/>
              <a:t>1/03/2020</a:t>
            </a:fld>
            <a:endParaRPr lang="es-CO"/>
          </a:p>
        </p:txBody>
      </p:sp>
      <p:sp>
        <p:nvSpPr>
          <p:cNvPr id="4" name="Marcador de imagen de diapositiva 3"/>
          <p:cNvSpPr>
            <a:spLocks noGrp="1" noRot="1" noChangeAspect="1"/>
          </p:cNvSpPr>
          <p:nvPr>
            <p:ph type="sldImg" idx="2"/>
          </p:nvPr>
        </p:nvSpPr>
        <p:spPr>
          <a:xfrm>
            <a:off x="1512888" y="1128713"/>
            <a:ext cx="4060825" cy="3044825"/>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708660" y="4343252"/>
            <a:ext cx="5669280" cy="3553569"/>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572125"/>
            <a:ext cx="3070860" cy="452813"/>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4014100" y="8572125"/>
            <a:ext cx="3070860" cy="452813"/>
          </a:xfrm>
          <a:prstGeom prst="rect">
            <a:avLst/>
          </a:prstGeom>
        </p:spPr>
        <p:txBody>
          <a:bodyPr vert="horz" lIns="91440" tIns="45720" rIns="91440" bIns="45720" rtlCol="0" anchor="b"/>
          <a:lstStyle>
            <a:lvl1pPr algn="r">
              <a:defRPr sz="1200"/>
            </a:lvl1pPr>
          </a:lstStyle>
          <a:p>
            <a:fld id="{321D78FD-A7FC-42BF-BAD1-D37634FC5965}" type="slidenum">
              <a:rPr lang="es-CO" smtClean="0"/>
              <a:t>‹Nº›</a:t>
            </a:fld>
            <a:endParaRPr lang="es-CO"/>
          </a:p>
        </p:txBody>
      </p:sp>
    </p:spTree>
    <p:extLst>
      <p:ext uri="{BB962C8B-B14F-4D97-AF65-F5344CB8AC3E}">
        <p14:creationId xmlns:p14="http://schemas.microsoft.com/office/powerpoint/2010/main" val="3038987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5</a:t>
            </a:fld>
            <a:endParaRPr lang="es-CO" altLang="es-CO">
              <a:latin typeface="Calibri" panose="020F0502020204030204" pitchFamily="34" charset="0"/>
            </a:endParaRPr>
          </a:p>
        </p:txBody>
      </p:sp>
    </p:spTree>
    <p:extLst>
      <p:ext uri="{BB962C8B-B14F-4D97-AF65-F5344CB8AC3E}">
        <p14:creationId xmlns:p14="http://schemas.microsoft.com/office/powerpoint/2010/main" val="339622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42</a:t>
            </a:fld>
            <a:endParaRPr lang="es-CO" altLang="es-CO">
              <a:latin typeface="Calibri" panose="020F0502020204030204" pitchFamily="34" charset="0"/>
            </a:endParaRPr>
          </a:p>
        </p:txBody>
      </p:sp>
    </p:spTree>
    <p:extLst>
      <p:ext uri="{BB962C8B-B14F-4D97-AF65-F5344CB8AC3E}">
        <p14:creationId xmlns:p14="http://schemas.microsoft.com/office/powerpoint/2010/main" val="654394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55</a:t>
            </a:fld>
            <a:endParaRPr lang="es-CO" altLang="es-CO">
              <a:latin typeface="Calibri" panose="020F0502020204030204" pitchFamily="34" charset="0"/>
            </a:endParaRPr>
          </a:p>
        </p:txBody>
      </p:sp>
    </p:spTree>
    <p:extLst>
      <p:ext uri="{BB962C8B-B14F-4D97-AF65-F5344CB8AC3E}">
        <p14:creationId xmlns:p14="http://schemas.microsoft.com/office/powerpoint/2010/main" val="3171091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57</a:t>
            </a:fld>
            <a:endParaRPr lang="es-CO" altLang="es-CO">
              <a:latin typeface="Calibri" panose="020F0502020204030204" pitchFamily="34" charset="0"/>
            </a:endParaRPr>
          </a:p>
        </p:txBody>
      </p:sp>
    </p:spTree>
    <p:extLst>
      <p:ext uri="{BB962C8B-B14F-4D97-AF65-F5344CB8AC3E}">
        <p14:creationId xmlns:p14="http://schemas.microsoft.com/office/powerpoint/2010/main" val="1731253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6</a:t>
            </a:fld>
            <a:endParaRPr lang="es-CO" altLang="es-CO">
              <a:latin typeface="Calibri" panose="020F0502020204030204" pitchFamily="34" charset="0"/>
            </a:endParaRPr>
          </a:p>
        </p:txBody>
      </p:sp>
    </p:spTree>
    <p:extLst>
      <p:ext uri="{BB962C8B-B14F-4D97-AF65-F5344CB8AC3E}">
        <p14:creationId xmlns:p14="http://schemas.microsoft.com/office/powerpoint/2010/main" val="178851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7</a:t>
            </a:fld>
            <a:endParaRPr lang="es-CO" altLang="es-CO">
              <a:latin typeface="Calibri" panose="020F0502020204030204" pitchFamily="34" charset="0"/>
            </a:endParaRPr>
          </a:p>
        </p:txBody>
      </p:sp>
    </p:spTree>
    <p:extLst>
      <p:ext uri="{BB962C8B-B14F-4D97-AF65-F5344CB8AC3E}">
        <p14:creationId xmlns:p14="http://schemas.microsoft.com/office/powerpoint/2010/main" val="3669718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8</a:t>
            </a:fld>
            <a:endParaRPr lang="es-CO" altLang="es-CO">
              <a:latin typeface="Calibri" panose="020F0502020204030204" pitchFamily="34" charset="0"/>
            </a:endParaRPr>
          </a:p>
        </p:txBody>
      </p:sp>
    </p:spTree>
    <p:extLst>
      <p:ext uri="{BB962C8B-B14F-4D97-AF65-F5344CB8AC3E}">
        <p14:creationId xmlns:p14="http://schemas.microsoft.com/office/powerpoint/2010/main" val="2256949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14</a:t>
            </a:fld>
            <a:endParaRPr lang="es-CO" altLang="es-CO">
              <a:latin typeface="Calibri" panose="020F0502020204030204" pitchFamily="34" charset="0"/>
            </a:endParaRPr>
          </a:p>
        </p:txBody>
      </p:sp>
    </p:spTree>
    <p:extLst>
      <p:ext uri="{BB962C8B-B14F-4D97-AF65-F5344CB8AC3E}">
        <p14:creationId xmlns:p14="http://schemas.microsoft.com/office/powerpoint/2010/main" val="4027790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22</a:t>
            </a:fld>
            <a:endParaRPr lang="es-CO" altLang="es-CO">
              <a:latin typeface="Calibri" panose="020F0502020204030204" pitchFamily="34" charset="0"/>
            </a:endParaRPr>
          </a:p>
        </p:txBody>
      </p:sp>
    </p:spTree>
    <p:extLst>
      <p:ext uri="{BB962C8B-B14F-4D97-AF65-F5344CB8AC3E}">
        <p14:creationId xmlns:p14="http://schemas.microsoft.com/office/powerpoint/2010/main" val="1592058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CO" altLang="es-CO"/>
          </a:p>
        </p:txBody>
      </p:sp>
      <p:sp>
        <p:nvSpPr>
          <p:cNvPr id="63492"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B5F11F1-E454-41BD-A916-697315CF1042}" type="slidenum">
              <a:rPr lang="es-CO" altLang="es-CO">
                <a:latin typeface="Calibri" panose="020F0502020204030204" pitchFamily="34" charset="0"/>
              </a:rPr>
              <a:pPr/>
              <a:t>23</a:t>
            </a:fld>
            <a:endParaRPr lang="es-CO" altLang="es-CO">
              <a:latin typeface="Calibri" panose="020F0502020204030204" pitchFamily="34" charset="0"/>
            </a:endParaRPr>
          </a:p>
        </p:txBody>
      </p:sp>
    </p:spTree>
    <p:extLst>
      <p:ext uri="{BB962C8B-B14F-4D97-AF65-F5344CB8AC3E}">
        <p14:creationId xmlns:p14="http://schemas.microsoft.com/office/powerpoint/2010/main" val="3871376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CO"/>
          </a:p>
        </p:txBody>
      </p:sp>
      <p:sp>
        <p:nvSpPr>
          <p:cNvPr id="614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863702-FD38-4272-BB52-3C42A1C1AC96}" type="slidenum">
              <a:rPr lang="es-CO" altLang="es-CO">
                <a:latin typeface="Calibri" panose="020F0502020204030204" pitchFamily="34" charset="0"/>
              </a:rPr>
              <a:pPr/>
              <a:t>29</a:t>
            </a:fld>
            <a:endParaRPr lang="es-CO" altLang="es-CO">
              <a:latin typeface="Calibri" panose="020F0502020204030204" pitchFamily="34" charset="0"/>
            </a:endParaRPr>
          </a:p>
        </p:txBody>
      </p:sp>
    </p:spTree>
    <p:extLst>
      <p:ext uri="{BB962C8B-B14F-4D97-AF65-F5344CB8AC3E}">
        <p14:creationId xmlns:p14="http://schemas.microsoft.com/office/powerpoint/2010/main" val="1835407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A2A25620-A3C0-4B15-A115-6BE90B41F92F}" type="slidenum">
              <a:rPr lang="es-ES" smtClean="0"/>
              <a:t>39</a:t>
            </a:fld>
            <a:endParaRPr lang="es-ES"/>
          </a:p>
        </p:txBody>
      </p:sp>
    </p:spTree>
    <p:extLst>
      <p:ext uri="{BB962C8B-B14F-4D97-AF65-F5344CB8AC3E}">
        <p14:creationId xmlns:p14="http://schemas.microsoft.com/office/powerpoint/2010/main" val="4119789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chor="b"/>
          <a:lstStyle>
            <a:lvl1pPr>
              <a:defRPr sz="5400"/>
            </a:lvl1pPr>
          </a:lstStyle>
          <a:p>
            <a:r>
              <a:rPr lang="es-ES_tradnl"/>
              <a:t>Clic para editar título</a:t>
            </a:r>
            <a:endParaRPr lang="en-US" dirty="0"/>
          </a:p>
        </p:txBody>
      </p:sp>
      <p:sp>
        <p:nvSpPr>
          <p:cNvPr id="3" name="Subtitle 2"/>
          <p:cNvSpPr>
            <a:spLocks noGrp="1"/>
          </p:cNvSpPr>
          <p:nvPr>
            <p:ph type="subTitle" idx="1"/>
          </p:nvPr>
        </p:nvSpPr>
        <p:spPr>
          <a:xfrm>
            <a:off x="1371600" y="3886200"/>
            <a:ext cx="6400800" cy="1752600"/>
          </a:xfrm>
        </p:spPr>
        <p:txBody>
          <a:bodyPr anchor="t">
            <a:normAutofit/>
          </a:bodyPr>
          <a:lstStyle>
            <a:lvl1pPr marL="0" indent="0" algn="ctr">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n-US" dirty="0"/>
          </a:p>
        </p:txBody>
      </p:sp>
      <p:sp>
        <p:nvSpPr>
          <p:cNvPr id="4" name="Date Placeholder 3"/>
          <p:cNvSpPr>
            <a:spLocks noGrp="1"/>
          </p:cNvSpPr>
          <p:nvPr>
            <p:ph type="dt" sz="half" idx="10"/>
          </p:nvPr>
        </p:nvSpPr>
        <p:spPr/>
        <p:txBody>
          <a:bodyPr/>
          <a:lstStyle/>
          <a:p>
            <a:fld id="{5904E447-6086-B24C-AEF1-0B2C66E35441}" type="datetimeFigureOut">
              <a:rPr lang="es-ES" smtClean="0"/>
              <a:t>01/03/2020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Vertical Text Placeholder 2"/>
          <p:cNvSpPr>
            <a:spLocks noGrp="1"/>
          </p:cNvSpPr>
          <p:nvPr>
            <p:ph type="body" orient="vert" idx="1"/>
          </p:nvPr>
        </p:nvSpPr>
        <p:spPr/>
        <p:txBody>
          <a:bodyPr vert="eaVert" ancho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p>
            <a:fld id="{5904E447-6086-B24C-AEF1-0B2C66E35441}" type="datetimeFigureOut">
              <a:rPr lang="es-ES" smtClean="0"/>
              <a:t>01/03/2020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 para editar título</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ncho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5904E447-6086-B24C-AEF1-0B2C66E35441}" type="datetimeFigureOut">
              <a:rPr lang="es-ES" smtClean="0"/>
              <a:t>01/03/2020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9636394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453755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6CCB777B-0F3B-4F43-AC3C-5C6C311F1351}"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3265804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6CCB777B-0F3B-4F43-AC3C-5C6C311F1351}"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3683828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6CCB777B-0F3B-4F43-AC3C-5C6C311F1351}" type="datetimeFigureOut">
              <a:rPr lang="es-ES" smtClean="0"/>
              <a:t>01/03/2020</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21235628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6CCB777B-0F3B-4F43-AC3C-5C6C311F1351}" type="datetimeFigureOut">
              <a:rPr lang="es-ES" smtClean="0"/>
              <a:t>01/03/2020</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81061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6CCB777B-0F3B-4F43-AC3C-5C6C311F1351}" type="datetimeFigureOut">
              <a:rPr lang="es-ES" smtClean="0"/>
              <a:t>01/03/2020</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5195731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CCB777B-0F3B-4F43-AC3C-5C6C311F1351}"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44803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dirty="0"/>
          </a:p>
        </p:txBody>
      </p:sp>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5904E447-6086-B24C-AEF1-0B2C66E35441}" type="datetimeFigureOut">
              <a:rPr lang="es-ES" smtClean="0"/>
              <a:t>01/03/2020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CCB777B-0F3B-4F43-AC3C-5C6C311F1351}"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5331909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2396207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5149419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269230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5318815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910B21B8-515C-8E45-ACC6-C958B3C94B4B}"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24493117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910B21B8-515C-8E45-ACC6-C958B3C94B4B}"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875558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910B21B8-515C-8E45-ACC6-C958B3C94B4B}" type="datetimeFigureOut">
              <a:rPr lang="es-ES" smtClean="0"/>
              <a:t>01/03/2020</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4303582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910B21B8-515C-8E45-ACC6-C958B3C94B4B}" type="datetimeFigureOut">
              <a:rPr lang="es-ES" smtClean="0"/>
              <a:t>01/03/2020</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3316185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10B21B8-515C-8E45-ACC6-C958B3C94B4B}" type="datetimeFigureOut">
              <a:rPr lang="es-ES" smtClean="0"/>
              <a:t>01/03/2020</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4134824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Date Placeholder 3"/>
          <p:cNvSpPr>
            <a:spLocks noGrp="1"/>
          </p:cNvSpPr>
          <p:nvPr>
            <p:ph type="dt" sz="half" idx="10"/>
          </p:nvPr>
        </p:nvSpPr>
        <p:spPr/>
        <p:txBody>
          <a:bodyPr/>
          <a:lstStyle/>
          <a:p>
            <a:fld id="{5904E447-6086-B24C-AEF1-0B2C66E35441}" type="datetimeFigureOut">
              <a:rPr lang="es-ES" smtClean="0"/>
              <a:t>01/03/2020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910B21B8-515C-8E45-ACC6-C958B3C94B4B}"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6338322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910B21B8-515C-8E45-ACC6-C958B3C94B4B}"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5441041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0544914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4957822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37938301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6049467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BAE3DB13-654C-4B41-8DFF-F70797730382}"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11431438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BAE3DB13-654C-4B41-8DFF-F70797730382}"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3423317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BAE3DB13-654C-4B41-8DFF-F70797730382}" type="datetimeFigureOut">
              <a:rPr lang="es-ES" smtClean="0"/>
              <a:t>01/03/2020</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10761775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BAE3DB13-654C-4B41-8DFF-F70797730382}" type="datetimeFigureOut">
              <a:rPr lang="es-ES" smtClean="0"/>
              <a:t>01/03/2020</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650295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Date Placeholder 4"/>
          <p:cNvSpPr>
            <a:spLocks noGrp="1"/>
          </p:cNvSpPr>
          <p:nvPr>
            <p:ph type="dt" sz="half" idx="10"/>
          </p:nvPr>
        </p:nvSpPr>
        <p:spPr/>
        <p:txBody>
          <a:bodyPr/>
          <a:lstStyle/>
          <a:p>
            <a:fld id="{5904E447-6086-B24C-AEF1-0B2C66E35441}" type="datetimeFigureOut">
              <a:rPr lang="es-ES" smtClean="0"/>
              <a:t>01/03/2020</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AE3DB13-654C-4B41-8DFF-F70797730382}" type="datetimeFigureOut">
              <a:rPr lang="es-ES" smtClean="0"/>
              <a:t>01/03/2020</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5021031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BAE3DB13-654C-4B41-8DFF-F70797730382}"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2008965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BAE3DB13-654C-4B41-8DFF-F70797730382}" type="datetimeFigureOut">
              <a:rPr lang="es-ES" smtClean="0"/>
              <a:t>01/03/2020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0138328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36109552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01/03/2020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3340950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 para editar título</a:t>
            </a:r>
            <a:endParaRPr lang="en-US" dirty="0"/>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7" name="Date Placeholder 6"/>
          <p:cNvSpPr>
            <a:spLocks noGrp="1"/>
          </p:cNvSpPr>
          <p:nvPr>
            <p:ph type="dt" sz="half" idx="10"/>
          </p:nvPr>
        </p:nvSpPr>
        <p:spPr/>
        <p:txBody>
          <a:bodyPr/>
          <a:lstStyle/>
          <a:p>
            <a:fld id="{5904E447-6086-B24C-AEF1-0B2C66E35441}" type="datetimeFigureOut">
              <a:rPr lang="es-ES" smtClean="0"/>
              <a:t>01/03/2020</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Date Placeholder 2"/>
          <p:cNvSpPr>
            <a:spLocks noGrp="1"/>
          </p:cNvSpPr>
          <p:nvPr>
            <p:ph type="dt" sz="half" idx="10"/>
          </p:nvPr>
        </p:nvSpPr>
        <p:spPr/>
        <p:txBody>
          <a:bodyPr/>
          <a:lstStyle/>
          <a:p>
            <a:fld id="{5904E447-6086-B24C-AEF1-0B2C66E35441}" type="datetimeFigureOut">
              <a:rPr lang="es-ES" smtClean="0"/>
              <a:t>01/03/2020</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04E447-6086-B24C-AEF1-0B2C66E35441}" type="datetimeFigureOut">
              <a:rPr lang="es-ES" smtClean="0"/>
              <a:t>01/03/2020</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5904E447-6086-B24C-AEF1-0B2C66E35441}" type="datetimeFigureOut">
              <a:rPr lang="es-ES" smtClean="0"/>
              <a:t>01/03/2020</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nchor="t"/>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5904E447-6086-B24C-AEF1-0B2C66E35441}" type="datetimeFigureOut">
              <a:rPr lang="es-ES" smtClean="0"/>
              <a:t>01/03/2020</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em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1143000"/>
          </a:xfrm>
          <a:prstGeom prst="rect">
            <a:avLst/>
          </a:prstGeom>
        </p:spPr>
        <p:txBody>
          <a:bodyPr vert="horz" lIns="91440" tIns="45720" rIns="91440" bIns="45720" rtlCol="0" anchor="t">
            <a:normAutofit/>
          </a:bodyPr>
          <a:lstStyle/>
          <a:p>
            <a:r>
              <a:rPr lang="es-ES_tradnl"/>
              <a:t>Clic para editar título</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chor="ctr">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4E447-6086-B24C-AEF1-0B2C66E35441}" type="datetimeFigureOut">
              <a:rPr lang="es-ES" smtClean="0"/>
              <a:t>01/03/2020</a:t>
            </a:fld>
            <a:endParaRPr lang="es-E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B6920-19A3-4843-B9D5-11DF9EC37B0B}" type="slidenum">
              <a:rPr lang="es-ES" smtClean="0"/>
              <a:t>‹Nº›</a:t>
            </a:fld>
            <a:endParaRPr lang="es-ES"/>
          </a:p>
        </p:txBody>
      </p:sp>
      <p:pic>
        <p:nvPicPr>
          <p:cNvPr id="14" name="Imagen 13">
            <a:extLst>
              <a:ext uri="{FF2B5EF4-FFF2-40B4-BE49-F238E27FC236}">
                <a16:creationId xmlns:a16="http://schemas.microsoft.com/office/drawing/2014/main" id="{C83E58D8-7BDE-BF40-BFA6-75817E79FEFA}"/>
              </a:ext>
            </a:extLst>
          </p:cNvPr>
          <p:cNvPicPr>
            <a:picLocks noChangeAspect="1"/>
          </p:cNvPicPr>
          <p:nvPr userDrawn="1"/>
        </p:nvPicPr>
        <p:blipFill>
          <a:blip r:embed="rId13"/>
          <a:stretch>
            <a:fillRect/>
          </a:stretch>
        </p:blipFill>
        <p:spPr>
          <a:xfrm>
            <a:off x="0" y="0"/>
            <a:ext cx="9144000" cy="6858000"/>
          </a:xfrm>
          <a:prstGeom prst="rect">
            <a:avLst/>
          </a:prstGeom>
        </p:spPr>
      </p:pic>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50000"/>
        </a:lnSpc>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lnSpc>
          <a:spcPct val="150000"/>
        </a:lnSpc>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50000"/>
        </a:lnSpc>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CB777B-0F3B-4F43-AC3C-5C6C311F1351}" type="datetimeFigureOut">
              <a:rPr lang="es-ES" smtClean="0"/>
              <a:t>01/03/2020</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6FA049-1292-6741-9CF4-3BB30D17C8D4}" type="slidenum">
              <a:rPr lang="es-ES" smtClean="0"/>
              <a:t>‹Nº›</a:t>
            </a:fld>
            <a:endParaRPr lang="es-ES"/>
          </a:p>
        </p:txBody>
      </p:sp>
      <p:pic>
        <p:nvPicPr>
          <p:cNvPr id="8" name="Imagen 7">
            <a:extLst>
              <a:ext uri="{FF2B5EF4-FFF2-40B4-BE49-F238E27FC236}">
                <a16:creationId xmlns:a16="http://schemas.microsoft.com/office/drawing/2014/main" id="{011B3B51-D78D-F443-9F51-96DC68F4117C}"/>
              </a:ext>
            </a:extLst>
          </p:cNvPr>
          <p:cNvPicPr>
            <a:picLocks noChangeAspect="1"/>
          </p:cNvPicPr>
          <p:nvPr userDrawn="1"/>
        </p:nvPicPr>
        <p:blipFill>
          <a:blip r:embed="rId13"/>
          <a:stretch>
            <a:fillRect/>
          </a:stretch>
        </p:blipFill>
        <p:spPr>
          <a:xfrm>
            <a:off x="7543661" y="5902324"/>
            <a:ext cx="1307922" cy="705793"/>
          </a:xfrm>
          <a:prstGeom prst="rect">
            <a:avLst/>
          </a:prstGeom>
        </p:spPr>
      </p:pic>
      <p:pic>
        <p:nvPicPr>
          <p:cNvPr id="12" name="Imagen 11">
            <a:extLst>
              <a:ext uri="{FF2B5EF4-FFF2-40B4-BE49-F238E27FC236}">
                <a16:creationId xmlns:a16="http://schemas.microsoft.com/office/drawing/2014/main" id="{C1A13B95-3280-E44A-834F-4926B2043AC1}"/>
              </a:ext>
            </a:extLst>
          </p:cNvPr>
          <p:cNvPicPr>
            <a:picLocks noChangeAspect="1"/>
          </p:cNvPicPr>
          <p:nvPr userDrawn="1"/>
        </p:nvPicPr>
        <p:blipFill>
          <a:blip r:embed="rId14"/>
          <a:stretch>
            <a:fillRect/>
          </a:stretch>
        </p:blipFill>
        <p:spPr>
          <a:xfrm>
            <a:off x="0" y="0"/>
            <a:ext cx="9144000" cy="6858000"/>
          </a:xfrm>
          <a:prstGeom prst="rect">
            <a:avLst/>
          </a:prstGeom>
        </p:spPr>
      </p:pic>
    </p:spTree>
    <p:extLst>
      <p:ext uri="{BB962C8B-B14F-4D97-AF65-F5344CB8AC3E}">
        <p14:creationId xmlns:p14="http://schemas.microsoft.com/office/powerpoint/2010/main" val="286232413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0B21B8-515C-8E45-ACC6-C958B3C94B4B}" type="datetimeFigureOut">
              <a:rPr lang="es-ES" smtClean="0"/>
              <a:t>01/03/2020</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D7B5D-4AAF-944F-8F79-1958F93DB250}" type="slidenum">
              <a:rPr lang="es-ES" smtClean="0"/>
              <a:t>‹Nº›</a:t>
            </a:fld>
            <a:endParaRPr lang="es-ES"/>
          </a:p>
        </p:txBody>
      </p:sp>
      <p:pic>
        <p:nvPicPr>
          <p:cNvPr id="10" name="Imagen 9">
            <a:extLst>
              <a:ext uri="{FF2B5EF4-FFF2-40B4-BE49-F238E27FC236}">
                <a16:creationId xmlns:a16="http://schemas.microsoft.com/office/drawing/2014/main" id="{8EA34F9F-298A-044D-AAEF-D6B74FB41304}"/>
              </a:ext>
            </a:extLst>
          </p:cNvPr>
          <p:cNvPicPr>
            <a:picLocks noChangeAspect="1"/>
          </p:cNvPicPr>
          <p:nvPr userDrawn="1"/>
        </p:nvPicPr>
        <p:blipFill>
          <a:blip r:embed="rId13"/>
          <a:stretch>
            <a:fillRect/>
          </a:stretch>
        </p:blipFill>
        <p:spPr>
          <a:xfrm>
            <a:off x="0" y="0"/>
            <a:ext cx="9144000" cy="6858000"/>
          </a:xfrm>
          <a:prstGeom prst="rect">
            <a:avLst/>
          </a:prstGeom>
        </p:spPr>
      </p:pic>
    </p:spTree>
    <p:extLst>
      <p:ext uri="{BB962C8B-B14F-4D97-AF65-F5344CB8AC3E}">
        <p14:creationId xmlns:p14="http://schemas.microsoft.com/office/powerpoint/2010/main" val="28966726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E3DB13-654C-4B41-8DFF-F70797730382}" type="datetimeFigureOut">
              <a:rPr lang="es-ES" smtClean="0"/>
              <a:t>01/03/2020</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F8D71F-2004-B44E-AB4E-71FB18684AD3}" type="slidenum">
              <a:rPr lang="es-ES" smtClean="0"/>
              <a:t>‹Nº›</a:t>
            </a:fld>
            <a:endParaRPr lang="es-ES"/>
          </a:p>
        </p:txBody>
      </p:sp>
    </p:spTree>
    <p:extLst>
      <p:ext uri="{BB962C8B-B14F-4D97-AF65-F5344CB8AC3E}">
        <p14:creationId xmlns:p14="http://schemas.microsoft.com/office/powerpoint/2010/main" val="357392132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hyperlink" Target="http://www.idiger.gov.co/rmovmasa" TargetMode="External"/><Relationship Id="rId2" Type="http://schemas.openxmlformats.org/officeDocument/2006/relationships/image" Target="../media/image17.jpeg"/><Relationship Id="rId1" Type="http://schemas.openxmlformats.org/officeDocument/2006/relationships/slideLayout" Target="../slideLayouts/slideLayout23.xml"/><Relationship Id="rId6" Type="http://schemas.openxmlformats.org/officeDocument/2006/relationships/hyperlink" Target="http://www.sire.gov.co/geoportal" TargetMode="External"/><Relationship Id="rId5" Type="http://schemas.openxmlformats.org/officeDocument/2006/relationships/image" Target="../media/image18.jpeg"/><Relationship Id="rId4" Type="http://schemas.openxmlformats.org/officeDocument/2006/relationships/hyperlink" Target="http://www.idiger.gov.co/rinundacion" TargetMode="Externa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8" Type="http://schemas.microsoft.com/office/2007/relationships/hdphoto" Target="../media/hdphoto2.wdp"/><Relationship Id="rId3" Type="http://schemas.microsoft.com/office/2007/relationships/hdphoto" Target="../media/hdphoto1.wdp"/><Relationship Id="rId7"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24.xml"/><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www.sire.gov.co/web/sab" TargetMode="Externa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www.sire.gov.co/web/sab" TargetMode="Externa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hyperlink" Target="http://www.sire.gov.co/web/sab" TargetMode="External"/><Relationship Id="rId7" Type="http://schemas.openxmlformats.org/officeDocument/2006/relationships/image" Target="../media/image57.png"/><Relationship Id="rId2" Type="http://schemas.openxmlformats.org/officeDocument/2006/relationships/image" Target="../media/image53.png"/><Relationship Id="rId1" Type="http://schemas.openxmlformats.org/officeDocument/2006/relationships/slideLayout" Target="../slideLayouts/slideLayout2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4.xml"/><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hyperlink" Target="https://www.acueducto.com.co/wps/portal/EAB/Home/Ambiental/RioBogota" TargetMode="External"/><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7.xml"/><Relationship Id="rId7" Type="http://schemas.openxmlformats.org/officeDocument/2006/relationships/slide" Target="slide29.xm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slide" Target="slide22.xml"/><Relationship Id="rId5" Type="http://schemas.openxmlformats.org/officeDocument/2006/relationships/slide" Target="slide14.xml"/><Relationship Id="rId10" Type="http://schemas.openxmlformats.org/officeDocument/2006/relationships/slide" Target="slide57.xml"/><Relationship Id="rId4" Type="http://schemas.openxmlformats.org/officeDocument/2006/relationships/slide" Target="slide8.xml"/><Relationship Id="rId9" Type="http://schemas.openxmlformats.org/officeDocument/2006/relationships/slide" Target="slide50.xml"/></Relationships>
</file>

<file path=ppt/slides/_rels/slide5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idiger.gov.co/marcodeactuacion" TargetMode="External"/><Relationship Id="rId1" Type="http://schemas.openxmlformats.org/officeDocument/2006/relationships/slideLayout" Target="../slideLayouts/slideLayout24.xml"/><Relationship Id="rId4" Type="http://schemas.openxmlformats.org/officeDocument/2006/relationships/image" Target="../media/image71.png"/></Relationships>
</file>

<file path=ppt/slides/_rels/slide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hyperlink" Target="http://www.idiger.gov.co/marcodeactuacion" TargetMode="Externa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4.xml"/><Relationship Id="rId5" Type="http://schemas.openxmlformats.org/officeDocument/2006/relationships/image" Target="../media/image76.jpg"/><Relationship Id="rId4" Type="http://schemas.openxmlformats.org/officeDocument/2006/relationships/image" Target="../media/image75.jpg"/></Relationships>
</file>

<file path=ppt/slides/_rels/slide5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1F82B45-28C6-4DBE-A51F-45B4C5D0C178}"/>
              </a:ext>
            </a:extLst>
          </p:cNvPr>
          <p:cNvSpPr txBox="1"/>
          <p:nvPr/>
        </p:nvSpPr>
        <p:spPr>
          <a:xfrm>
            <a:off x="100584" y="417231"/>
            <a:ext cx="5623560" cy="3046988"/>
          </a:xfrm>
          <a:prstGeom prst="rect">
            <a:avLst/>
          </a:prstGeom>
          <a:solidFill>
            <a:srgbClr val="FFFFFF">
              <a:alpha val="69020"/>
            </a:srgbClr>
          </a:solidFill>
        </p:spPr>
        <p:txBody>
          <a:bodyPr wrap="square" rtlCol="0">
            <a:spAutoFit/>
          </a:bodyPr>
          <a:lstStyle/>
          <a:p>
            <a:pPr algn="ctr"/>
            <a:r>
              <a:rPr lang="es-MX" sz="2400" b="1" dirty="0">
                <a:latin typeface="Arial Narrow" panose="020B0606020202030204" pitchFamily="34" charset="0"/>
              </a:rPr>
              <a:t> </a:t>
            </a:r>
            <a:r>
              <a:rPr lang="es-MX" sz="3200" b="1" dirty="0">
                <a:solidFill>
                  <a:schemeClr val="bg1"/>
                </a:solidFill>
                <a:latin typeface="Arial Narrow" panose="020B0606020202030204" pitchFamily="34" charset="0"/>
              </a:rPr>
              <a:t>Mesa de Trabajo para el Manejo de Emergencias y Desastres</a:t>
            </a:r>
            <a:endParaRPr lang="es-MX" sz="2400" b="1" dirty="0">
              <a:solidFill>
                <a:schemeClr val="bg1"/>
              </a:solidFill>
              <a:latin typeface="Arial Narrow" panose="020B0606020202030204" pitchFamily="34" charset="0"/>
            </a:endParaRPr>
          </a:p>
          <a:p>
            <a:pPr algn="ctr"/>
            <a:endParaRPr lang="es-MX" b="1" dirty="0">
              <a:solidFill>
                <a:schemeClr val="bg1"/>
              </a:solidFill>
              <a:latin typeface="Arial Narrow" panose="020B0606020202030204" pitchFamily="34" charset="0"/>
            </a:endParaRPr>
          </a:p>
          <a:p>
            <a:pPr algn="ctr"/>
            <a:r>
              <a:rPr lang="es-MX" dirty="0">
                <a:solidFill>
                  <a:schemeClr val="bg1"/>
                </a:solidFill>
                <a:latin typeface="Arial Narrow" panose="020B0606020202030204" pitchFamily="34" charset="0"/>
              </a:rPr>
              <a:t>Comisión Intersectorial de Gestión de Riesgos y Cambio Climático </a:t>
            </a:r>
          </a:p>
          <a:p>
            <a:pPr algn="ctr"/>
            <a:endParaRPr lang="es-MX" dirty="0">
              <a:solidFill>
                <a:schemeClr val="bg1"/>
              </a:solidFill>
              <a:latin typeface="Arial Narrow" panose="020B0606020202030204" pitchFamily="34" charset="0"/>
            </a:endParaRPr>
          </a:p>
          <a:p>
            <a:pPr algn="ctr"/>
            <a:endParaRPr lang="es-MX" dirty="0">
              <a:solidFill>
                <a:schemeClr val="bg1"/>
              </a:solidFill>
              <a:latin typeface="Arial Narrow" panose="020B0606020202030204" pitchFamily="34" charset="0"/>
            </a:endParaRPr>
          </a:p>
          <a:p>
            <a:pPr algn="ctr"/>
            <a:endParaRPr lang="es-MX" dirty="0">
              <a:solidFill>
                <a:schemeClr val="bg1"/>
              </a:solidFill>
              <a:latin typeface="Arial Narrow" panose="020B0606020202030204" pitchFamily="34" charset="0"/>
            </a:endParaRPr>
          </a:p>
          <a:p>
            <a:pPr algn="ctr"/>
            <a:r>
              <a:rPr lang="es-MX" sz="2000" b="1" dirty="0">
                <a:solidFill>
                  <a:schemeClr val="bg1"/>
                </a:solidFill>
                <a:latin typeface="Arial Narrow" panose="020B0606020202030204" pitchFamily="34" charset="0"/>
              </a:rPr>
              <a:t>Primera temporada de lluvias y Semana Santa</a:t>
            </a:r>
            <a:endParaRPr lang="es-CO" sz="2000" b="1" dirty="0">
              <a:solidFill>
                <a:schemeClr val="bg1"/>
              </a:solidFill>
              <a:latin typeface="Arial Narrow" panose="020B0606020202030204" pitchFamily="34" charset="0"/>
            </a:endParaRPr>
          </a:p>
        </p:txBody>
      </p:sp>
      <p:sp>
        <p:nvSpPr>
          <p:cNvPr id="3" name="CuadroTexto 2">
            <a:extLst>
              <a:ext uri="{FF2B5EF4-FFF2-40B4-BE49-F238E27FC236}">
                <a16:creationId xmlns:a16="http://schemas.microsoft.com/office/drawing/2014/main" id="{6EF5C68D-E6B5-4A90-A783-13149C25B763}"/>
              </a:ext>
            </a:extLst>
          </p:cNvPr>
          <p:cNvSpPr txBox="1"/>
          <p:nvPr/>
        </p:nvSpPr>
        <p:spPr>
          <a:xfrm>
            <a:off x="100584" y="6222385"/>
            <a:ext cx="4965192" cy="461665"/>
          </a:xfrm>
          <a:prstGeom prst="rect">
            <a:avLst/>
          </a:prstGeom>
          <a:solidFill>
            <a:srgbClr val="FFFFFF">
              <a:alpha val="69020"/>
            </a:srgbClr>
          </a:solidFill>
        </p:spPr>
        <p:txBody>
          <a:bodyPr wrap="square" rtlCol="0">
            <a:spAutoFit/>
          </a:bodyPr>
          <a:lstStyle/>
          <a:p>
            <a:pPr algn="ctr"/>
            <a:r>
              <a:rPr lang="es-MX" sz="2400" dirty="0">
                <a:solidFill>
                  <a:schemeClr val="bg1"/>
                </a:solidFill>
                <a:latin typeface="Arial Narrow" panose="020B0606020202030204" pitchFamily="34" charset="0"/>
              </a:rPr>
              <a:t>02 de Marzo de 2020</a:t>
            </a:r>
            <a:endParaRPr lang="es-CO"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148827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bwMode="auto">
          <a:xfrm>
            <a:off x="323528" y="116632"/>
            <a:ext cx="8496944"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CO" sz="2800" b="1" dirty="0">
                <a:solidFill>
                  <a:schemeClr val="accent3">
                    <a:lumMod val="75000"/>
                  </a:schemeClr>
                </a:solidFill>
                <a:latin typeface="Arial Narrow" panose="020B0606020202030204" pitchFamily="34" charset="0"/>
                <a:cs typeface="Arial" panose="020B0604020202020204" pitchFamily="34" charset="0"/>
              </a:rPr>
              <a:t>Comportamiento de la precipitación multianual</a:t>
            </a:r>
            <a:endPar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247" t="15975" r="23903" b="3734"/>
          <a:stretch/>
        </p:blipFill>
        <p:spPr bwMode="auto">
          <a:xfrm>
            <a:off x="1237376" y="683257"/>
            <a:ext cx="6669247" cy="5491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133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136584" y="11294104"/>
            <a:ext cx="62125" cy="300300"/>
          </a:xfrm>
          <a:prstGeom prst="rect">
            <a:avLst/>
          </a:prstGeom>
          <a:noFill/>
        </p:spPr>
        <p:txBody>
          <a:bodyPr wrap="square" rtlCol="0">
            <a:spAutoFit/>
          </a:bodyPr>
          <a:lstStyle/>
          <a:p>
            <a:endParaRPr lang="es-ES" dirty="0"/>
          </a:p>
        </p:txBody>
      </p:sp>
      <p:sp>
        <p:nvSpPr>
          <p:cNvPr id="9" name="Título 1"/>
          <p:cNvSpPr txBox="1">
            <a:spLocks/>
          </p:cNvSpPr>
          <p:nvPr/>
        </p:nvSpPr>
        <p:spPr bwMode="auto">
          <a:xfrm>
            <a:off x="251520" y="44624"/>
            <a:ext cx="8424936"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Antecedentes de ayudas pecuniarias entregadas por IDIGER </a:t>
            </a:r>
            <a:r>
              <a:rPr lang="es-ES_tradnl" altLang="es-ES_tradnl" sz="3200" b="1" dirty="0" err="1">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Sep</a:t>
            </a: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 – Dic 2019</a:t>
            </a:r>
          </a:p>
        </p:txBody>
      </p:sp>
      <p:sp>
        <p:nvSpPr>
          <p:cNvPr id="2" name="Rectángulo 1"/>
          <p:cNvSpPr/>
          <p:nvPr/>
        </p:nvSpPr>
        <p:spPr>
          <a:xfrm>
            <a:off x="1810074" y="5390999"/>
            <a:ext cx="5740017" cy="286682"/>
          </a:xfrm>
          <a:prstGeom prst="rect">
            <a:avLst/>
          </a:prstGeom>
        </p:spPr>
        <p:txBody>
          <a:bodyPr wrap="square">
            <a:spAutoFit/>
          </a:bodyPr>
          <a:lstStyle/>
          <a:p>
            <a:pPr algn="ctr">
              <a:lnSpc>
                <a:spcPct val="115000"/>
              </a:lnSpc>
              <a:spcAft>
                <a:spcPts val="0"/>
              </a:spcAft>
            </a:pPr>
            <a:r>
              <a:rPr lang="es-ES_tradnl" sz="12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Fuente. Base de datos AHCP- IDIGER. 2020.</a:t>
            </a:r>
            <a:endParaRPr lang="es-ES" sz="2000" dirty="0">
              <a:latin typeface="Arial Narrow" panose="020B0606020202030204" pitchFamily="34" charset="0"/>
              <a:ea typeface="Calibri" panose="020F0502020204030204" pitchFamily="34" charset="0"/>
              <a:cs typeface="Times New Roman" panose="02020603050405020304" pitchFamily="18" charset="0"/>
            </a:endParaRPr>
          </a:p>
        </p:txBody>
      </p:sp>
      <p:graphicFrame>
        <p:nvGraphicFramePr>
          <p:cNvPr id="3" name="2 Tabla"/>
          <p:cNvGraphicFramePr>
            <a:graphicFrameLocks noGrp="1"/>
          </p:cNvGraphicFramePr>
          <p:nvPr/>
        </p:nvGraphicFramePr>
        <p:xfrm>
          <a:off x="1633579" y="1658582"/>
          <a:ext cx="5857789" cy="3710375"/>
        </p:xfrm>
        <a:graphic>
          <a:graphicData uri="http://schemas.openxmlformats.org/drawingml/2006/table">
            <a:tbl>
              <a:tblPr firstRow="1" firstCol="1" bandRow="1"/>
              <a:tblGrid>
                <a:gridCol w="2426691">
                  <a:extLst>
                    <a:ext uri="{9D8B030D-6E8A-4147-A177-3AD203B41FA5}">
                      <a16:colId xmlns:a16="http://schemas.microsoft.com/office/drawing/2014/main" val="20000"/>
                    </a:ext>
                  </a:extLst>
                </a:gridCol>
                <a:gridCol w="1384184">
                  <a:extLst>
                    <a:ext uri="{9D8B030D-6E8A-4147-A177-3AD203B41FA5}">
                      <a16:colId xmlns:a16="http://schemas.microsoft.com/office/drawing/2014/main" val="20001"/>
                    </a:ext>
                  </a:extLst>
                </a:gridCol>
                <a:gridCol w="2046914">
                  <a:extLst>
                    <a:ext uri="{9D8B030D-6E8A-4147-A177-3AD203B41FA5}">
                      <a16:colId xmlns:a16="http://schemas.microsoft.com/office/drawing/2014/main" val="20002"/>
                    </a:ext>
                  </a:extLst>
                </a:gridCol>
              </a:tblGrid>
              <a:tr h="555805">
                <a:tc gridSpan="3">
                  <a:txBody>
                    <a:bodyPr/>
                    <a:lstStyle/>
                    <a:p>
                      <a:pPr algn="ctr">
                        <a:lnSpc>
                          <a:spcPct val="115000"/>
                        </a:lnSpc>
                        <a:spcAft>
                          <a:spcPts val="0"/>
                        </a:spcAft>
                      </a:pPr>
                      <a:r>
                        <a:rPr lang="es-CO" sz="1400" b="1" dirty="0">
                          <a:solidFill>
                            <a:srgbClr val="000000"/>
                          </a:solidFill>
                          <a:effectLst/>
                          <a:latin typeface="Arial Narrow" panose="020B0606020202030204" pitchFamily="34" charset="0"/>
                          <a:ea typeface="Times New Roman"/>
                          <a:cs typeface="Calibri"/>
                        </a:rPr>
                        <a:t>AYUDAS HUMANITARIAS DE CARÁCTER PECUNIARIO –AHCP TRAMITADAS</a:t>
                      </a:r>
                      <a:endParaRPr lang="es-CO" sz="1400" dirty="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0"/>
                  </a:ext>
                </a:extLst>
              </a:tr>
              <a:tr h="315457">
                <a:tc>
                  <a:txBody>
                    <a:bodyPr/>
                    <a:lstStyle/>
                    <a:p>
                      <a:pPr algn="ctr">
                        <a:lnSpc>
                          <a:spcPct val="115000"/>
                        </a:lnSpc>
                        <a:spcAft>
                          <a:spcPts val="0"/>
                        </a:spcAft>
                      </a:pPr>
                      <a:r>
                        <a:rPr lang="es-CO" sz="1400" b="1" dirty="0">
                          <a:solidFill>
                            <a:srgbClr val="000000"/>
                          </a:solidFill>
                          <a:effectLst/>
                          <a:latin typeface="Arial Narrow" panose="020B0606020202030204" pitchFamily="34" charset="0"/>
                          <a:ea typeface="Times New Roman"/>
                          <a:cs typeface="Calibri"/>
                        </a:rPr>
                        <a:t>LOCALIDAD </a:t>
                      </a:r>
                      <a:endParaRPr lang="es-CO" sz="1400" dirty="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15000"/>
                        </a:lnSpc>
                        <a:spcAft>
                          <a:spcPts val="0"/>
                        </a:spcAft>
                      </a:pPr>
                      <a:r>
                        <a:rPr lang="es-CO" sz="1400" b="1" dirty="0">
                          <a:solidFill>
                            <a:srgbClr val="000000"/>
                          </a:solidFill>
                          <a:effectLst/>
                          <a:latin typeface="Arial Narrow" panose="020B0606020202030204" pitchFamily="34" charset="0"/>
                          <a:ea typeface="Times New Roman"/>
                          <a:cs typeface="Calibri"/>
                        </a:rPr>
                        <a:t># DE FAMILIAS </a:t>
                      </a:r>
                      <a:endParaRPr lang="es-CO" sz="1400" dirty="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15000"/>
                        </a:lnSpc>
                        <a:spcAft>
                          <a:spcPts val="0"/>
                        </a:spcAft>
                      </a:pPr>
                      <a:r>
                        <a:rPr lang="es-CO" sz="1400" b="1" dirty="0">
                          <a:solidFill>
                            <a:srgbClr val="000000"/>
                          </a:solidFill>
                          <a:effectLst/>
                          <a:latin typeface="Arial Narrow" panose="020B0606020202030204" pitchFamily="34" charset="0"/>
                          <a:ea typeface="Times New Roman"/>
                          <a:cs typeface="Calibri"/>
                        </a:rPr>
                        <a:t>VALOR DE LA AHCP</a:t>
                      </a:r>
                      <a:endParaRPr lang="es-CO" sz="1400" dirty="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01 USAQUEN</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1</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$ 579.681</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03 SANTA FE</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5</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$ 3.709.958</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04 SAN CRISTOBAL</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1</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$ 1.159.362</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05 USME</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2</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$ 1.159.362</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12 BARRIOS UNIDOS</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5</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$ 2.898.405</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17 CANDELARIA</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dirty="0">
                          <a:solidFill>
                            <a:srgbClr val="000000"/>
                          </a:solidFill>
                          <a:effectLst/>
                          <a:latin typeface="Arial Narrow" panose="020B0606020202030204" pitchFamily="34" charset="0"/>
                          <a:ea typeface="Times New Roman"/>
                          <a:cs typeface="Calibri"/>
                        </a:rPr>
                        <a:t>5</a:t>
                      </a:r>
                      <a:endParaRPr lang="es-CO" sz="1400" dirty="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$ 3.478.086</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18 RAFAEL URIBE URIBE</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7</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$ 4.173.703</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15457">
                <a:tc>
                  <a:txBody>
                    <a:bodyPr/>
                    <a:lstStyle/>
                    <a:p>
                      <a:pPr>
                        <a:lnSpc>
                          <a:spcPct val="115000"/>
                        </a:lnSpc>
                        <a:spcAft>
                          <a:spcPts val="0"/>
                        </a:spcAft>
                      </a:pPr>
                      <a:r>
                        <a:rPr lang="es-CO" sz="1400">
                          <a:solidFill>
                            <a:srgbClr val="000000"/>
                          </a:solidFill>
                          <a:effectLst/>
                          <a:latin typeface="Arial Narrow" panose="020B0606020202030204" pitchFamily="34" charset="0"/>
                          <a:ea typeface="Times New Roman"/>
                          <a:cs typeface="Calibri"/>
                        </a:rPr>
                        <a:t>19 CIUDAD BOLIVAR</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16</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$ 15.303.578</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15457">
                <a:tc>
                  <a:txBody>
                    <a:bodyPr/>
                    <a:lstStyle/>
                    <a:p>
                      <a:pPr>
                        <a:lnSpc>
                          <a:spcPct val="115000"/>
                        </a:lnSpc>
                        <a:spcAft>
                          <a:spcPts val="0"/>
                        </a:spcAft>
                      </a:pPr>
                      <a:r>
                        <a:rPr lang="es-CO" sz="1400" b="1" dirty="0">
                          <a:solidFill>
                            <a:srgbClr val="000000"/>
                          </a:solidFill>
                          <a:effectLst/>
                          <a:latin typeface="Arial Narrow" panose="020B0606020202030204" pitchFamily="34" charset="0"/>
                          <a:ea typeface="Times New Roman"/>
                          <a:cs typeface="Calibri"/>
                        </a:rPr>
                        <a:t>TOTALES</a:t>
                      </a:r>
                      <a:endParaRPr lang="es-CO" sz="1400" dirty="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a:solidFill>
                            <a:srgbClr val="000000"/>
                          </a:solidFill>
                          <a:effectLst/>
                          <a:latin typeface="Arial Narrow" panose="020B0606020202030204" pitchFamily="34" charset="0"/>
                          <a:ea typeface="Times New Roman"/>
                          <a:cs typeface="Calibri"/>
                        </a:rPr>
                        <a:t>42</a:t>
                      </a:r>
                      <a:endParaRPr lang="es-CO" sz="140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O" sz="1400" dirty="0">
                          <a:solidFill>
                            <a:srgbClr val="000000"/>
                          </a:solidFill>
                          <a:effectLst/>
                          <a:latin typeface="Arial Narrow" panose="020B0606020202030204" pitchFamily="34" charset="0"/>
                          <a:ea typeface="Times New Roman"/>
                          <a:cs typeface="Calibri"/>
                        </a:rPr>
                        <a:t>$ 32.462.135</a:t>
                      </a:r>
                      <a:endParaRPr lang="es-CO" sz="1400" dirty="0">
                        <a:effectLst/>
                        <a:latin typeface="Arial Narrow" panose="020B0606020202030204" pitchFamily="34" charset="0"/>
                        <a:ea typeface="Calibri"/>
                        <a:cs typeface="Times New Roman"/>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042685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ítulo 1"/>
          <p:cNvSpPr txBox="1">
            <a:spLocks/>
          </p:cNvSpPr>
          <p:nvPr/>
        </p:nvSpPr>
        <p:spPr bwMode="auto">
          <a:xfrm>
            <a:off x="575555" y="119556"/>
            <a:ext cx="7992888"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Antecedentes de ayudas en especie entregadas por IDIGER </a:t>
            </a:r>
            <a:r>
              <a:rPr lang="es-ES_tradnl" altLang="es-ES_tradnl" sz="3200" b="1" dirty="0" err="1">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Sep</a:t>
            </a: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 – Dic 2019</a:t>
            </a:r>
          </a:p>
        </p:txBody>
      </p:sp>
      <p:sp>
        <p:nvSpPr>
          <p:cNvPr id="5" name="Rectángulo 4"/>
          <p:cNvSpPr/>
          <p:nvPr/>
        </p:nvSpPr>
        <p:spPr>
          <a:xfrm>
            <a:off x="1701990" y="6012748"/>
            <a:ext cx="5740017" cy="285912"/>
          </a:xfrm>
          <a:prstGeom prst="rect">
            <a:avLst/>
          </a:prstGeom>
        </p:spPr>
        <p:txBody>
          <a:bodyPr wrap="square">
            <a:spAutoFit/>
          </a:bodyPr>
          <a:lstStyle/>
          <a:p>
            <a:pPr algn="ctr">
              <a:lnSpc>
                <a:spcPct val="115000"/>
              </a:lnSpc>
              <a:spcAft>
                <a:spcPts val="0"/>
              </a:spcAft>
            </a:pPr>
            <a:r>
              <a:rPr lang="es-ES_tradnl" sz="1200" dirty="0">
                <a:solidFill>
                  <a:srgbClr val="000000"/>
                </a:solidFill>
                <a:latin typeface="Arial Narrow" panose="020B0606020202030204" pitchFamily="34" charset="0"/>
                <a:ea typeface="Times New Roman" panose="02020603050405020304" pitchFamily="18" charset="0"/>
                <a:cs typeface="Arial" panose="020B0604020202020204" pitchFamily="34" charset="0"/>
              </a:rPr>
              <a:t>Fuente. Base de datos CDLR IDIGER. 2020.</a:t>
            </a:r>
            <a:endParaRPr lang="es-ES" sz="2000" dirty="0">
              <a:latin typeface="Arial Narrow" panose="020B0606020202030204" pitchFamily="34" charset="0"/>
              <a:ea typeface="Calibri" panose="020F0502020204030204" pitchFamily="34" charset="0"/>
              <a:cs typeface="Times New Roman" panose="02020603050405020304" pitchFamily="18" charset="0"/>
            </a:endParaRPr>
          </a:p>
        </p:txBody>
      </p:sp>
      <p:graphicFrame>
        <p:nvGraphicFramePr>
          <p:cNvPr id="2" name="1 Tabla"/>
          <p:cNvGraphicFramePr>
            <a:graphicFrameLocks noGrp="1"/>
          </p:cNvGraphicFramePr>
          <p:nvPr/>
        </p:nvGraphicFramePr>
        <p:xfrm>
          <a:off x="1878247" y="1301037"/>
          <a:ext cx="5337339" cy="4680228"/>
        </p:xfrm>
        <a:graphic>
          <a:graphicData uri="http://schemas.openxmlformats.org/drawingml/2006/table">
            <a:tbl>
              <a:tblPr>
                <a:tableStyleId>{5940675A-B579-460E-94D1-54222C63F5DA}</a:tableStyleId>
              </a:tblPr>
              <a:tblGrid>
                <a:gridCol w="1925255">
                  <a:extLst>
                    <a:ext uri="{9D8B030D-6E8A-4147-A177-3AD203B41FA5}">
                      <a16:colId xmlns:a16="http://schemas.microsoft.com/office/drawing/2014/main" val="20000"/>
                    </a:ext>
                  </a:extLst>
                </a:gridCol>
                <a:gridCol w="543265">
                  <a:extLst>
                    <a:ext uri="{9D8B030D-6E8A-4147-A177-3AD203B41FA5}">
                      <a16:colId xmlns:a16="http://schemas.microsoft.com/office/drawing/2014/main" val="20001"/>
                    </a:ext>
                  </a:extLst>
                </a:gridCol>
                <a:gridCol w="609981">
                  <a:extLst>
                    <a:ext uri="{9D8B030D-6E8A-4147-A177-3AD203B41FA5}">
                      <a16:colId xmlns:a16="http://schemas.microsoft.com/office/drawing/2014/main" val="20002"/>
                    </a:ext>
                  </a:extLst>
                </a:gridCol>
                <a:gridCol w="552796">
                  <a:extLst>
                    <a:ext uri="{9D8B030D-6E8A-4147-A177-3AD203B41FA5}">
                      <a16:colId xmlns:a16="http://schemas.microsoft.com/office/drawing/2014/main" val="20003"/>
                    </a:ext>
                  </a:extLst>
                </a:gridCol>
                <a:gridCol w="943565">
                  <a:extLst>
                    <a:ext uri="{9D8B030D-6E8A-4147-A177-3AD203B41FA5}">
                      <a16:colId xmlns:a16="http://schemas.microsoft.com/office/drawing/2014/main" val="20004"/>
                    </a:ext>
                  </a:extLst>
                </a:gridCol>
                <a:gridCol w="762477">
                  <a:extLst>
                    <a:ext uri="{9D8B030D-6E8A-4147-A177-3AD203B41FA5}">
                      <a16:colId xmlns:a16="http://schemas.microsoft.com/office/drawing/2014/main" val="20005"/>
                    </a:ext>
                  </a:extLst>
                </a:gridCol>
              </a:tblGrid>
              <a:tr h="190167">
                <a:tc gridSpan="6">
                  <a:txBody>
                    <a:bodyPr/>
                    <a:lstStyle/>
                    <a:p>
                      <a:pPr algn="ctr" fontAlgn="b"/>
                      <a:r>
                        <a:rPr lang="es-ES" sz="1400" b="1" u="none" strike="noStrike" dirty="0">
                          <a:effectLst/>
                          <a:latin typeface="Arial Narrow" panose="020B0606020202030204" pitchFamily="34" charset="0"/>
                        </a:rPr>
                        <a:t>AYUDAS HUMANITARIAS EN ESPECIE ENTREGADAS *</a:t>
                      </a:r>
                      <a:endParaRPr lang="es-ES" sz="1400" b="1" i="0" u="none" strike="noStrike" dirty="0">
                        <a:solidFill>
                          <a:srgbClr val="000000"/>
                        </a:solidFill>
                        <a:effectLst/>
                        <a:latin typeface="Arial Narrow" panose="020B0606020202030204" pitchFamily="34" charset="0"/>
                      </a:endParaRPr>
                    </a:p>
                  </a:txBody>
                  <a:tcPr marL="9508" marR="9508" marT="9508" marB="0" anchor="b">
                    <a:solidFill>
                      <a:schemeClr val="accent3">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0"/>
                  </a:ext>
                </a:extLst>
              </a:tr>
              <a:tr h="190167">
                <a:tc rowSpan="2">
                  <a:txBody>
                    <a:bodyPr/>
                    <a:lstStyle/>
                    <a:p>
                      <a:pPr algn="ctr" fontAlgn="ctr"/>
                      <a:r>
                        <a:rPr lang="es-CO" sz="1400" u="none" strike="noStrike" dirty="0">
                          <a:effectLst/>
                          <a:latin typeface="Arial Narrow" panose="020B0606020202030204" pitchFamily="34" charset="0"/>
                        </a:rPr>
                        <a:t>TIPO DE AYUDA</a:t>
                      </a:r>
                      <a:endParaRPr lang="es-CO" sz="1400" b="0" i="0" u="none" strike="noStrike" dirty="0">
                        <a:solidFill>
                          <a:srgbClr val="FFFFFF"/>
                        </a:solidFill>
                        <a:effectLst/>
                        <a:latin typeface="Arial Narrow" panose="020B0606020202030204" pitchFamily="34" charset="0"/>
                      </a:endParaRPr>
                    </a:p>
                  </a:txBody>
                  <a:tcPr marL="9508" marR="9508" marT="9508" marB="0" anchor="ctr">
                    <a:solidFill>
                      <a:schemeClr val="bg1">
                        <a:lumMod val="85000"/>
                      </a:schemeClr>
                    </a:solidFill>
                  </a:tcPr>
                </a:tc>
                <a:tc gridSpan="5">
                  <a:txBody>
                    <a:bodyPr/>
                    <a:lstStyle/>
                    <a:p>
                      <a:pPr algn="ctr" fontAlgn="b"/>
                      <a:r>
                        <a:rPr lang="es-CO" sz="1400" u="none" strike="noStrike">
                          <a:effectLst/>
                          <a:latin typeface="Arial Narrow" panose="020B0606020202030204" pitchFamily="34" charset="0"/>
                        </a:rPr>
                        <a:t>MESES</a:t>
                      </a:r>
                      <a:endParaRPr lang="es-CO" sz="1400" b="0" i="0" u="none" strike="noStrike">
                        <a:solidFill>
                          <a:srgbClr val="FFFFFF"/>
                        </a:solidFill>
                        <a:effectLst/>
                        <a:latin typeface="Arial Narrow" panose="020B0606020202030204" pitchFamily="34" charset="0"/>
                      </a:endParaRPr>
                    </a:p>
                  </a:txBody>
                  <a:tcPr marL="9508" marR="9508" marT="9508" marB="0" anchor="b">
                    <a:solidFill>
                      <a:schemeClr val="bg1">
                        <a:lumMod val="85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1"/>
                  </a:ext>
                </a:extLst>
              </a:tr>
              <a:tr h="190167">
                <a:tc vMerge="1">
                  <a:txBody>
                    <a:bodyPr/>
                    <a:lstStyle/>
                    <a:p>
                      <a:endParaRPr lang="es-CO"/>
                    </a:p>
                  </a:txBody>
                  <a:tcPr/>
                </a:tc>
                <a:tc>
                  <a:txBody>
                    <a:bodyPr/>
                    <a:lstStyle/>
                    <a:p>
                      <a:pPr algn="ctr" fontAlgn="ctr"/>
                      <a:r>
                        <a:rPr lang="es-CO" sz="1400" u="none" strike="noStrike" dirty="0">
                          <a:effectLst/>
                          <a:latin typeface="Arial Narrow" panose="020B0606020202030204" pitchFamily="34" charset="0"/>
                        </a:rPr>
                        <a:t>SEP</a:t>
                      </a:r>
                      <a:endParaRPr lang="es-CO" sz="1400" b="0" i="0" u="none" strike="noStrike" dirty="0">
                        <a:solidFill>
                          <a:srgbClr val="FFFFFF"/>
                        </a:solidFill>
                        <a:effectLst/>
                        <a:latin typeface="Arial Narrow" panose="020B0606020202030204" pitchFamily="34" charset="0"/>
                      </a:endParaRPr>
                    </a:p>
                  </a:txBody>
                  <a:tcPr marL="9508" marR="9508" marT="9508" marB="0" anchor="ctr">
                    <a:solidFill>
                      <a:schemeClr val="bg1">
                        <a:lumMod val="85000"/>
                      </a:schemeClr>
                    </a:solidFill>
                  </a:tcPr>
                </a:tc>
                <a:tc>
                  <a:txBody>
                    <a:bodyPr/>
                    <a:lstStyle/>
                    <a:p>
                      <a:pPr algn="ctr" fontAlgn="ctr"/>
                      <a:r>
                        <a:rPr lang="es-CO" sz="1400" u="none" strike="noStrike" dirty="0">
                          <a:effectLst/>
                          <a:latin typeface="Arial Narrow" panose="020B0606020202030204" pitchFamily="34" charset="0"/>
                        </a:rPr>
                        <a:t>OCT</a:t>
                      </a:r>
                      <a:endParaRPr lang="es-CO" sz="1400" b="0" i="0" u="none" strike="noStrike" dirty="0">
                        <a:solidFill>
                          <a:srgbClr val="FFFFFF"/>
                        </a:solidFill>
                        <a:effectLst/>
                        <a:latin typeface="Arial Narrow" panose="020B0606020202030204" pitchFamily="34" charset="0"/>
                      </a:endParaRPr>
                    </a:p>
                  </a:txBody>
                  <a:tcPr marL="9508" marR="9508" marT="9508" marB="0" anchor="ctr">
                    <a:solidFill>
                      <a:schemeClr val="bg1">
                        <a:lumMod val="85000"/>
                      </a:schemeClr>
                    </a:solidFill>
                  </a:tcPr>
                </a:tc>
                <a:tc>
                  <a:txBody>
                    <a:bodyPr/>
                    <a:lstStyle/>
                    <a:p>
                      <a:pPr algn="ctr" fontAlgn="ctr"/>
                      <a:r>
                        <a:rPr lang="es-CO" sz="1400" b="0" i="0" u="none" strike="noStrike" dirty="0">
                          <a:solidFill>
                            <a:schemeClr val="tx1"/>
                          </a:solidFill>
                          <a:effectLst/>
                          <a:latin typeface="Arial Narrow" panose="020B0606020202030204" pitchFamily="34" charset="0"/>
                        </a:rPr>
                        <a:t>NOV</a:t>
                      </a:r>
                      <a:endParaRPr lang="es-CO" sz="1400" b="0" i="0" u="none" strike="noStrike" dirty="0">
                        <a:solidFill>
                          <a:srgbClr val="FFFFFF"/>
                        </a:solidFill>
                        <a:effectLst/>
                        <a:latin typeface="Arial Narrow" panose="020B0606020202030204" pitchFamily="34" charset="0"/>
                      </a:endParaRPr>
                    </a:p>
                  </a:txBody>
                  <a:tcPr marL="9508" marR="9508" marT="9508" marB="0" anchor="ctr">
                    <a:solidFill>
                      <a:schemeClr val="bg1">
                        <a:lumMod val="85000"/>
                      </a:schemeClr>
                    </a:solidFill>
                  </a:tcPr>
                </a:tc>
                <a:tc>
                  <a:txBody>
                    <a:bodyPr/>
                    <a:lstStyle/>
                    <a:p>
                      <a:pPr algn="ctr" fontAlgn="ctr"/>
                      <a:r>
                        <a:rPr lang="es-CO" sz="1400" b="0" i="0" u="none" strike="noStrike" dirty="0">
                          <a:solidFill>
                            <a:schemeClr val="tx1"/>
                          </a:solidFill>
                          <a:effectLst/>
                          <a:latin typeface="Arial Narrow" panose="020B0606020202030204" pitchFamily="34" charset="0"/>
                        </a:rPr>
                        <a:t>DIC</a:t>
                      </a:r>
                      <a:endParaRPr lang="es-CO" sz="1400" b="0" i="0" u="none" strike="noStrike" dirty="0">
                        <a:solidFill>
                          <a:srgbClr val="FFFFFF"/>
                        </a:solidFill>
                        <a:effectLst/>
                        <a:latin typeface="Arial Narrow" panose="020B0606020202030204" pitchFamily="34" charset="0"/>
                      </a:endParaRPr>
                    </a:p>
                  </a:txBody>
                  <a:tcPr marL="9508" marR="9508" marT="9508" marB="0" anchor="ctr">
                    <a:solidFill>
                      <a:schemeClr val="bg1">
                        <a:lumMod val="85000"/>
                      </a:schemeClr>
                    </a:solidFill>
                  </a:tcPr>
                </a:tc>
                <a:tc>
                  <a:txBody>
                    <a:bodyPr/>
                    <a:lstStyle/>
                    <a:p>
                      <a:pPr algn="ctr" fontAlgn="ctr"/>
                      <a:r>
                        <a:rPr lang="es-CO" sz="1400" u="none" strike="noStrike" dirty="0">
                          <a:effectLst/>
                          <a:latin typeface="Arial Narrow" panose="020B0606020202030204" pitchFamily="34" charset="0"/>
                        </a:rPr>
                        <a:t>TOTAL</a:t>
                      </a:r>
                      <a:endParaRPr lang="es-CO" sz="1400" b="0" i="0" u="none" strike="noStrike" dirty="0">
                        <a:solidFill>
                          <a:srgbClr val="FFFFFF"/>
                        </a:solidFill>
                        <a:effectLst/>
                        <a:latin typeface="Arial Narrow" panose="020B0606020202030204" pitchFamily="34" charset="0"/>
                      </a:endParaRPr>
                    </a:p>
                  </a:txBody>
                  <a:tcPr marL="9508" marR="9508" marT="9508" marB="0" anchor="ctr">
                    <a:solidFill>
                      <a:schemeClr val="bg1">
                        <a:lumMod val="85000"/>
                      </a:schemeClr>
                    </a:solidFill>
                  </a:tcPr>
                </a:tc>
                <a:extLst>
                  <a:ext uri="{0D108BD9-81ED-4DB2-BD59-A6C34878D82A}">
                    <a16:rowId xmlns:a16="http://schemas.microsoft.com/office/drawing/2014/main" val="10002"/>
                  </a:ext>
                </a:extLst>
              </a:tr>
              <a:tr h="190167">
                <a:tc>
                  <a:txBody>
                    <a:bodyPr/>
                    <a:lstStyle/>
                    <a:p>
                      <a:pPr algn="l" fontAlgn="b"/>
                      <a:r>
                        <a:rPr lang="es-CO" sz="1400" u="none" strike="noStrike">
                          <a:effectLst/>
                          <a:latin typeface="Arial Narrow" panose="020B0606020202030204" pitchFamily="34" charset="0"/>
                        </a:rPr>
                        <a:t>ESTUFAS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5</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16</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5</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49</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75</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03"/>
                  </a:ext>
                </a:extLst>
              </a:tr>
              <a:tr h="190167">
                <a:tc>
                  <a:txBody>
                    <a:bodyPr/>
                    <a:lstStyle/>
                    <a:p>
                      <a:pPr algn="l" fontAlgn="b"/>
                      <a:r>
                        <a:rPr lang="es-CO" sz="1400" u="none" strike="noStrike">
                          <a:effectLst/>
                          <a:latin typeface="Arial Narrow" panose="020B0606020202030204" pitchFamily="34" charset="0"/>
                        </a:rPr>
                        <a:t>KITS LIMPIEZA</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7</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37</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53</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53</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150</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04"/>
                  </a:ext>
                </a:extLst>
              </a:tr>
              <a:tr h="190167">
                <a:tc>
                  <a:txBody>
                    <a:bodyPr/>
                    <a:lstStyle/>
                    <a:p>
                      <a:pPr algn="l" fontAlgn="b"/>
                      <a:r>
                        <a:rPr lang="es-CO" sz="1400" u="none" strike="noStrike">
                          <a:effectLst/>
                          <a:latin typeface="Arial Narrow" panose="020B0606020202030204" pitchFamily="34" charset="0"/>
                        </a:rPr>
                        <a:t>KITS COCINA</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5</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16</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7</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50</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78</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05"/>
                  </a:ext>
                </a:extLst>
              </a:tr>
              <a:tr h="190167">
                <a:tc>
                  <a:txBody>
                    <a:bodyPr/>
                    <a:lstStyle/>
                    <a:p>
                      <a:pPr algn="l" fontAlgn="b"/>
                      <a:r>
                        <a:rPr lang="es-CO" sz="1400" u="none" strike="noStrike" dirty="0">
                          <a:effectLst/>
                          <a:latin typeface="Arial Narrow" panose="020B0606020202030204" pitchFamily="34" charset="0"/>
                        </a:rPr>
                        <a:t>TEJAS DE ZINC</a:t>
                      </a:r>
                      <a:endParaRPr lang="es-CO" sz="1400" b="0" i="0" u="none" strike="noStrike" dirty="0">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98</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16</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5</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119</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06"/>
                  </a:ext>
                </a:extLst>
              </a:tr>
              <a:tr h="190167">
                <a:tc>
                  <a:txBody>
                    <a:bodyPr/>
                    <a:lstStyle/>
                    <a:p>
                      <a:pPr algn="l" fontAlgn="b"/>
                      <a:r>
                        <a:rPr lang="es-CO" sz="1400" u="none" strike="noStrike">
                          <a:effectLst/>
                          <a:latin typeface="Arial Narrow" panose="020B0606020202030204" pitchFamily="34" charset="0"/>
                        </a:rPr>
                        <a:t>COLCHONETAS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11</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88</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84</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196</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379</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07"/>
                  </a:ext>
                </a:extLst>
              </a:tr>
              <a:tr h="190167">
                <a:tc>
                  <a:txBody>
                    <a:bodyPr/>
                    <a:lstStyle/>
                    <a:p>
                      <a:pPr algn="l" fontAlgn="b"/>
                      <a:r>
                        <a:rPr lang="es-CO" sz="1400" u="none" strike="noStrike">
                          <a:effectLst/>
                          <a:latin typeface="Arial Narrow" panose="020B0606020202030204" pitchFamily="34" charset="0"/>
                        </a:rPr>
                        <a:t>SÁBANAS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11</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88</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84</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196</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379</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08"/>
                  </a:ext>
                </a:extLst>
              </a:tr>
              <a:tr h="190167">
                <a:tc>
                  <a:txBody>
                    <a:bodyPr/>
                    <a:lstStyle/>
                    <a:p>
                      <a:pPr algn="l" fontAlgn="b"/>
                      <a:r>
                        <a:rPr lang="es-CO" sz="1400" u="none" strike="noStrike">
                          <a:effectLst/>
                          <a:latin typeface="Arial Narrow" panose="020B0606020202030204" pitchFamily="34" charset="0"/>
                        </a:rPr>
                        <a:t>ALMOHADAS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11</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88</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84</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196</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379</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09"/>
                  </a:ext>
                </a:extLst>
              </a:tr>
              <a:tr h="190167">
                <a:tc>
                  <a:txBody>
                    <a:bodyPr/>
                    <a:lstStyle/>
                    <a:p>
                      <a:pPr algn="l" fontAlgn="b"/>
                      <a:r>
                        <a:rPr lang="es-CO" sz="1400" u="none" strike="noStrike">
                          <a:effectLst/>
                          <a:latin typeface="Arial Narrow" panose="020B0606020202030204" pitchFamily="34" charset="0"/>
                        </a:rPr>
                        <a:t>PIJAMAS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11</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85</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85</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195</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376</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0"/>
                  </a:ext>
                </a:extLst>
              </a:tr>
              <a:tr h="190167">
                <a:tc>
                  <a:txBody>
                    <a:bodyPr/>
                    <a:lstStyle/>
                    <a:p>
                      <a:pPr algn="l" fontAlgn="b"/>
                      <a:r>
                        <a:rPr lang="es-CO" sz="1400" u="none" strike="noStrike">
                          <a:effectLst/>
                          <a:latin typeface="Arial Narrow" panose="020B0606020202030204" pitchFamily="34" charset="0"/>
                        </a:rPr>
                        <a:t>CAMAROTES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0</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0</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0</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0</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0</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1"/>
                  </a:ext>
                </a:extLst>
              </a:tr>
              <a:tr h="190167">
                <a:tc>
                  <a:txBody>
                    <a:bodyPr/>
                    <a:lstStyle/>
                    <a:p>
                      <a:pPr algn="l" fontAlgn="b"/>
                      <a:r>
                        <a:rPr lang="es-CO" sz="1400" u="none" strike="noStrike">
                          <a:effectLst/>
                          <a:latin typeface="Arial Narrow" panose="020B0606020202030204" pitchFamily="34" charset="0"/>
                        </a:rPr>
                        <a:t>PLÁSTICO NEGRO (M)</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10</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10</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20</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2"/>
                  </a:ext>
                </a:extLst>
              </a:tr>
              <a:tr h="190167">
                <a:tc>
                  <a:txBody>
                    <a:bodyPr/>
                    <a:lstStyle/>
                    <a:p>
                      <a:pPr algn="l" fontAlgn="b"/>
                      <a:r>
                        <a:rPr lang="es-CO" sz="1400" u="none" strike="noStrike">
                          <a:effectLst/>
                          <a:latin typeface="Arial Narrow" panose="020B0606020202030204" pitchFamily="34" charset="0"/>
                        </a:rPr>
                        <a:t>PLÁSTICO BLANCO (M)</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7</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7</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3"/>
                  </a:ext>
                </a:extLst>
              </a:tr>
              <a:tr h="190167">
                <a:tc>
                  <a:txBody>
                    <a:bodyPr/>
                    <a:lstStyle/>
                    <a:p>
                      <a:pPr algn="l" fontAlgn="b"/>
                      <a:r>
                        <a:rPr lang="es-CO" sz="1400" u="none" strike="noStrike">
                          <a:effectLst/>
                          <a:latin typeface="Arial Narrow" panose="020B0606020202030204" pitchFamily="34" charset="0"/>
                        </a:rPr>
                        <a:t>CERCOS DE MADERA 3M</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0</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4"/>
                  </a:ext>
                </a:extLst>
              </a:tr>
              <a:tr h="190167">
                <a:tc>
                  <a:txBody>
                    <a:bodyPr/>
                    <a:lstStyle/>
                    <a:p>
                      <a:pPr algn="l" fontAlgn="b"/>
                      <a:r>
                        <a:rPr lang="es-CO" sz="1400" u="none" strike="noStrike">
                          <a:effectLst/>
                          <a:latin typeface="Arial Narrow" panose="020B0606020202030204" pitchFamily="34" charset="0"/>
                        </a:rPr>
                        <a:t>CAMA SENCILLA</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11</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67</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34</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112</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5"/>
                  </a:ext>
                </a:extLst>
              </a:tr>
              <a:tr h="190167">
                <a:tc>
                  <a:txBody>
                    <a:bodyPr/>
                    <a:lstStyle/>
                    <a:p>
                      <a:pPr algn="l" fontAlgn="b"/>
                      <a:r>
                        <a:rPr lang="es-CO" sz="1400" u="none" strike="noStrike">
                          <a:effectLst/>
                          <a:latin typeface="Arial Narrow" panose="020B0606020202030204" pitchFamily="34" charset="0"/>
                        </a:rPr>
                        <a:t>FRAZADAS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11</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88</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84</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196</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379</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6"/>
                  </a:ext>
                </a:extLst>
              </a:tr>
              <a:tr h="190167">
                <a:tc>
                  <a:txBody>
                    <a:bodyPr/>
                    <a:lstStyle/>
                    <a:p>
                      <a:pPr algn="l" fontAlgn="b"/>
                      <a:r>
                        <a:rPr lang="es-CO" sz="1400" u="none" strike="noStrike">
                          <a:effectLst/>
                          <a:latin typeface="Arial Narrow" panose="020B0606020202030204" pitchFamily="34" charset="0"/>
                        </a:rPr>
                        <a:t>REPISAS</a:t>
                      </a:r>
                      <a:endParaRPr lang="es-CO" sz="1400" b="0" i="0" u="none" strike="noStrike">
                        <a:solidFill>
                          <a:srgbClr val="000000"/>
                        </a:solidFill>
                        <a:effectLst/>
                        <a:latin typeface="Arial Narrow" panose="020B0606020202030204" pitchFamily="34" charset="0"/>
                      </a:endParaRPr>
                    </a:p>
                  </a:txBody>
                  <a:tcPr marL="9508" marR="9508" marT="9508" marB="0" anchor="b"/>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 </a:t>
                      </a:r>
                      <a:endParaRPr lang="es-CO" sz="1400" b="0" i="0" u="none" strike="noStrike">
                        <a:solidFill>
                          <a:srgbClr val="000000"/>
                        </a:solidFill>
                        <a:effectLst/>
                        <a:latin typeface="Arial Narrow" panose="020B0606020202030204" pitchFamily="34" charset="0"/>
                      </a:endParaRPr>
                    </a:p>
                  </a:txBody>
                  <a:tcPr marL="9508" marR="9508" marT="9508" marB="0" anchor="ctr"/>
                </a:tc>
                <a:tc>
                  <a:txBody>
                    <a:bodyPr/>
                    <a:lstStyle/>
                    <a:p>
                      <a:pPr algn="ctr" fontAlgn="ctr"/>
                      <a:r>
                        <a:rPr lang="es-CO" sz="1400" u="none" strike="noStrike">
                          <a:effectLst/>
                          <a:latin typeface="Arial Narrow" panose="020B0606020202030204" pitchFamily="34" charset="0"/>
                        </a:rPr>
                        <a:t>0</a:t>
                      </a:r>
                      <a:endParaRPr lang="es-CO" sz="1400" b="0" i="0" u="none" strike="noStrike">
                        <a:solidFill>
                          <a:srgbClr val="000000"/>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7"/>
                  </a:ext>
                </a:extLst>
              </a:tr>
              <a:tr h="190167">
                <a:tc>
                  <a:txBody>
                    <a:bodyPr/>
                    <a:lstStyle/>
                    <a:p>
                      <a:pPr algn="l" fontAlgn="b"/>
                      <a:r>
                        <a:rPr lang="es-CO" sz="1400" b="1" u="none" strike="noStrike" dirty="0">
                          <a:effectLst/>
                          <a:latin typeface="Arial Narrow" panose="020B0606020202030204" pitchFamily="34" charset="0"/>
                        </a:rPr>
                        <a:t>TOTAL AYUDAS</a:t>
                      </a:r>
                      <a:endParaRPr lang="es-CO" sz="1400" b="1" i="0" u="none" strike="noStrike" dirty="0">
                        <a:solidFill>
                          <a:srgbClr val="FFFFFF"/>
                        </a:solidFill>
                        <a:effectLst/>
                        <a:latin typeface="Arial Narrow" panose="020B0606020202030204" pitchFamily="34" charset="0"/>
                      </a:endParaRPr>
                    </a:p>
                  </a:txBody>
                  <a:tcPr marL="9508" marR="9508" marT="9508" marB="0" anchor="b"/>
                </a:tc>
                <a:tc>
                  <a:txBody>
                    <a:bodyPr/>
                    <a:lstStyle/>
                    <a:p>
                      <a:pPr algn="ctr" fontAlgn="ctr"/>
                      <a:r>
                        <a:rPr lang="es-CO" sz="1400" b="1" u="none" strike="noStrike" dirty="0">
                          <a:effectLst/>
                          <a:latin typeface="Arial Narrow" panose="020B0606020202030204" pitchFamily="34" charset="0"/>
                        </a:rPr>
                        <a:t>83</a:t>
                      </a:r>
                      <a:endParaRPr lang="es-CO" sz="1400" b="1" i="0" u="none" strike="noStrike" dirty="0">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dirty="0">
                          <a:effectLst/>
                          <a:latin typeface="Arial Narrow" panose="020B0606020202030204" pitchFamily="34" charset="0"/>
                        </a:rPr>
                        <a:t>671</a:t>
                      </a:r>
                      <a:endParaRPr lang="es-CO" sz="1400" b="1" i="0" u="none" strike="noStrike" dirty="0">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dirty="0">
                          <a:effectLst/>
                          <a:latin typeface="Arial Narrow" panose="020B0606020202030204" pitchFamily="34" charset="0"/>
                        </a:rPr>
                        <a:t>553</a:t>
                      </a:r>
                      <a:endParaRPr lang="es-CO" sz="1400" b="1" i="0" u="none" strike="noStrike" dirty="0">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a:effectLst/>
                          <a:latin typeface="Arial Narrow" panose="020B0606020202030204" pitchFamily="34" charset="0"/>
                        </a:rPr>
                        <a:t>1146</a:t>
                      </a:r>
                      <a:endParaRPr lang="es-CO" sz="1400" b="1" i="0" u="none" strike="noStrike">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a:effectLst/>
                          <a:latin typeface="Arial Narrow" panose="020B0606020202030204" pitchFamily="34" charset="0"/>
                        </a:rPr>
                        <a:t>2453</a:t>
                      </a:r>
                      <a:endParaRPr lang="es-CO" sz="1400" b="1" i="0" u="none" strike="noStrike">
                        <a:solidFill>
                          <a:srgbClr val="FFFFFF"/>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8"/>
                  </a:ext>
                </a:extLst>
              </a:tr>
              <a:tr h="190167">
                <a:tc>
                  <a:txBody>
                    <a:bodyPr/>
                    <a:lstStyle/>
                    <a:p>
                      <a:pPr algn="l" fontAlgn="b"/>
                      <a:r>
                        <a:rPr lang="es-CO" sz="1400" b="1" u="none" strike="noStrike">
                          <a:effectLst/>
                          <a:latin typeface="Arial Narrow" panose="020B0606020202030204" pitchFamily="34" charset="0"/>
                        </a:rPr>
                        <a:t>TOTAL FAMILIAS</a:t>
                      </a:r>
                      <a:endParaRPr lang="es-CO" sz="1400" b="1" i="0" u="none" strike="noStrike">
                        <a:solidFill>
                          <a:srgbClr val="FFFFFF"/>
                        </a:solidFill>
                        <a:effectLst/>
                        <a:latin typeface="Arial Narrow" panose="020B0606020202030204" pitchFamily="34" charset="0"/>
                      </a:endParaRPr>
                    </a:p>
                  </a:txBody>
                  <a:tcPr marL="9508" marR="9508" marT="9508" marB="0" anchor="b"/>
                </a:tc>
                <a:tc>
                  <a:txBody>
                    <a:bodyPr/>
                    <a:lstStyle/>
                    <a:p>
                      <a:pPr algn="ctr" fontAlgn="ctr"/>
                      <a:r>
                        <a:rPr lang="es-CO" sz="1400" b="1" u="none" strike="noStrike" dirty="0">
                          <a:effectLst/>
                          <a:latin typeface="Arial Narrow" panose="020B0606020202030204" pitchFamily="34" charset="0"/>
                        </a:rPr>
                        <a:t>7</a:t>
                      </a:r>
                      <a:endParaRPr lang="es-CO" sz="1400" b="1" i="0" u="none" strike="noStrike" dirty="0">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a:effectLst/>
                          <a:latin typeface="Arial Narrow" panose="020B0606020202030204" pitchFamily="34" charset="0"/>
                        </a:rPr>
                        <a:t>64</a:t>
                      </a:r>
                      <a:endParaRPr lang="es-CO" sz="1400" b="1" i="0" u="none" strike="noStrike">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dirty="0">
                          <a:effectLst/>
                          <a:latin typeface="Arial Narrow" panose="020B0606020202030204" pitchFamily="34" charset="0"/>
                        </a:rPr>
                        <a:t>59</a:t>
                      </a:r>
                      <a:endParaRPr lang="es-CO" sz="1400" b="1" i="0" u="none" strike="noStrike" dirty="0">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dirty="0">
                          <a:effectLst/>
                          <a:latin typeface="Arial Narrow" panose="020B0606020202030204" pitchFamily="34" charset="0"/>
                        </a:rPr>
                        <a:t>53</a:t>
                      </a:r>
                      <a:endParaRPr lang="es-CO" sz="1400" b="1" i="0" u="none" strike="noStrike" dirty="0">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dirty="0">
                          <a:effectLst/>
                          <a:latin typeface="Arial Narrow" panose="020B0606020202030204" pitchFamily="34" charset="0"/>
                        </a:rPr>
                        <a:t>183</a:t>
                      </a:r>
                      <a:endParaRPr lang="es-CO" sz="1400" b="1" i="0" u="none" strike="noStrike" dirty="0">
                        <a:solidFill>
                          <a:srgbClr val="FFFFFF"/>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19"/>
                  </a:ext>
                </a:extLst>
              </a:tr>
              <a:tr h="190167">
                <a:tc>
                  <a:txBody>
                    <a:bodyPr/>
                    <a:lstStyle/>
                    <a:p>
                      <a:pPr algn="l" fontAlgn="b"/>
                      <a:r>
                        <a:rPr lang="es-CO" sz="1400" b="1" u="none" strike="noStrike" dirty="0">
                          <a:effectLst/>
                          <a:latin typeface="Arial Narrow" panose="020B0606020202030204" pitchFamily="34" charset="0"/>
                        </a:rPr>
                        <a:t>TOTAL PERSONAS</a:t>
                      </a:r>
                      <a:endParaRPr lang="es-CO" sz="1400" b="1" i="0" u="none" strike="noStrike" dirty="0">
                        <a:solidFill>
                          <a:srgbClr val="FFFFFF"/>
                        </a:solidFill>
                        <a:effectLst/>
                        <a:latin typeface="Arial Narrow" panose="020B0606020202030204" pitchFamily="34" charset="0"/>
                      </a:endParaRPr>
                    </a:p>
                  </a:txBody>
                  <a:tcPr marL="9508" marR="9508" marT="9508" marB="0" anchor="b"/>
                </a:tc>
                <a:tc>
                  <a:txBody>
                    <a:bodyPr/>
                    <a:lstStyle/>
                    <a:p>
                      <a:pPr algn="ctr" fontAlgn="ctr"/>
                      <a:r>
                        <a:rPr lang="es-CO" sz="1400" b="1" u="none" strike="noStrike">
                          <a:effectLst/>
                          <a:latin typeface="Arial Narrow" panose="020B0606020202030204" pitchFamily="34" charset="0"/>
                        </a:rPr>
                        <a:t>19</a:t>
                      </a:r>
                      <a:endParaRPr lang="es-CO" sz="1400" b="1" i="0" u="none" strike="noStrike">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a:effectLst/>
                          <a:latin typeface="Arial Narrow" panose="020B0606020202030204" pitchFamily="34" charset="0"/>
                        </a:rPr>
                        <a:t>204</a:t>
                      </a:r>
                      <a:endParaRPr lang="es-CO" sz="1400" b="1" i="0" u="none" strike="noStrike">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a:effectLst/>
                          <a:latin typeface="Arial Narrow" panose="020B0606020202030204" pitchFamily="34" charset="0"/>
                        </a:rPr>
                        <a:t>262</a:t>
                      </a:r>
                      <a:endParaRPr lang="es-CO" sz="1400" b="1" i="0" u="none" strike="noStrike">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a:effectLst/>
                          <a:latin typeface="Arial Narrow" panose="020B0606020202030204" pitchFamily="34" charset="0"/>
                        </a:rPr>
                        <a:t>207</a:t>
                      </a:r>
                      <a:endParaRPr lang="es-CO" sz="1400" b="1" i="0" u="none" strike="noStrike">
                        <a:solidFill>
                          <a:srgbClr val="FFFFFF"/>
                        </a:solidFill>
                        <a:effectLst/>
                        <a:latin typeface="Arial Narrow" panose="020B0606020202030204" pitchFamily="34" charset="0"/>
                      </a:endParaRPr>
                    </a:p>
                  </a:txBody>
                  <a:tcPr marL="9508" marR="9508" marT="9508" marB="0" anchor="ctr"/>
                </a:tc>
                <a:tc>
                  <a:txBody>
                    <a:bodyPr/>
                    <a:lstStyle/>
                    <a:p>
                      <a:pPr algn="ctr" fontAlgn="ctr"/>
                      <a:r>
                        <a:rPr lang="es-CO" sz="1400" b="1" u="none" strike="noStrike" dirty="0">
                          <a:effectLst/>
                          <a:latin typeface="Arial Narrow" panose="020B0606020202030204" pitchFamily="34" charset="0"/>
                        </a:rPr>
                        <a:t>692</a:t>
                      </a:r>
                      <a:endParaRPr lang="es-CO" sz="1400" b="1" i="0" u="none" strike="noStrike" dirty="0">
                        <a:solidFill>
                          <a:srgbClr val="FFFFFF"/>
                        </a:solidFill>
                        <a:effectLst/>
                        <a:latin typeface="Arial Narrow" panose="020B0606020202030204" pitchFamily="34" charset="0"/>
                      </a:endParaRPr>
                    </a:p>
                  </a:txBody>
                  <a:tcPr marL="9508" marR="9508" marT="9508" marB="0" anchor="ct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3563410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ítulo 1"/>
          <p:cNvSpPr txBox="1">
            <a:spLocks/>
          </p:cNvSpPr>
          <p:nvPr/>
        </p:nvSpPr>
        <p:spPr bwMode="auto">
          <a:xfrm>
            <a:off x="611436" y="229803"/>
            <a:ext cx="7993012"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Antecedentes de ayudas en especie entregadas por SDIS </a:t>
            </a:r>
            <a:r>
              <a:rPr lang="es-ES_tradnl" altLang="es-ES_tradnl" sz="2800" b="1" dirty="0">
                <a:solidFill>
                  <a:schemeClr val="accent3">
                    <a:lumMod val="75000"/>
                  </a:schemeClr>
                </a:solidFill>
                <a:latin typeface="Arial Narrow" panose="020B0606020202030204" pitchFamily="34" charset="0"/>
                <a:cs typeface="Arial" panose="020B0604020202020204" pitchFamily="34" charset="0"/>
              </a:rPr>
              <a:t>2ª temporada de lluvias 2019</a:t>
            </a:r>
          </a:p>
        </p:txBody>
      </p:sp>
      <p:sp>
        <p:nvSpPr>
          <p:cNvPr id="4" name="Rectangle 1"/>
          <p:cNvSpPr>
            <a:spLocks noChangeArrowheads="1"/>
          </p:cNvSpPr>
          <p:nvPr/>
        </p:nvSpPr>
        <p:spPr bwMode="auto">
          <a:xfrm>
            <a:off x="1350963" y="981075"/>
            <a:ext cx="9144000" cy="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defRPr/>
            </a:pPr>
            <a:br>
              <a:rPr lang="es-ES">
                <a:solidFill>
                  <a:prstClr val="black"/>
                </a:solidFill>
              </a:rPr>
            </a:br>
            <a:endParaRPr lang="es-ES">
              <a:solidFill>
                <a:prstClr val="black"/>
              </a:solidFill>
            </a:endParaRPr>
          </a:p>
        </p:txBody>
      </p:sp>
      <p:sp>
        <p:nvSpPr>
          <p:cNvPr id="2" name="1 Rectángulo"/>
          <p:cNvSpPr/>
          <p:nvPr/>
        </p:nvSpPr>
        <p:spPr>
          <a:xfrm>
            <a:off x="1514351" y="5544202"/>
            <a:ext cx="6187182" cy="400110"/>
          </a:xfrm>
          <a:prstGeom prst="rect">
            <a:avLst/>
          </a:prstGeom>
        </p:spPr>
        <p:txBody>
          <a:bodyPr wrap="square">
            <a:spAutoFit/>
          </a:bodyPr>
          <a:lstStyle/>
          <a:p>
            <a:pPr algn="ctr"/>
            <a:r>
              <a:rPr lang="es-ES" sz="1000" b="1" dirty="0">
                <a:latin typeface="Arial Narrow" panose="020B0606020202030204" pitchFamily="34" charset="0"/>
              </a:rPr>
              <a:t>Ayudas Humanitarias en especie entregadas 2ª temporada de lluvias 2019 - SDIS</a:t>
            </a:r>
            <a:endParaRPr lang="es-CO" sz="1000" dirty="0">
              <a:latin typeface="Arial Narrow" panose="020B0606020202030204" pitchFamily="34" charset="0"/>
            </a:endParaRPr>
          </a:p>
          <a:p>
            <a:pPr algn="ctr"/>
            <a:r>
              <a:rPr lang="es-ES_tradnl" sz="1000" dirty="0">
                <a:latin typeface="Arial Narrow" panose="020B0606020202030204" pitchFamily="34" charset="0"/>
              </a:rPr>
              <a:t>Fuente. Equipo de Gestión del Riesgo - SDIS. 2020</a:t>
            </a:r>
            <a:endParaRPr lang="es-CO" sz="1000" dirty="0">
              <a:latin typeface="Arial Narrow" panose="020B0606020202030204" pitchFamily="34" charset="0"/>
            </a:endParaRPr>
          </a:p>
        </p:txBody>
      </p:sp>
      <p:pic>
        <p:nvPicPr>
          <p:cNvPr id="5" name="4 Imagen"/>
          <p:cNvPicPr/>
          <p:nvPr/>
        </p:nvPicPr>
        <p:blipFill rotWithShape="1">
          <a:blip r:embed="rId2">
            <a:extLst>
              <a:ext uri="{28A0092B-C50C-407E-A947-70E740481C1C}">
                <a14:useLocalDpi xmlns:a14="http://schemas.microsoft.com/office/drawing/2010/main" val="0"/>
              </a:ext>
            </a:extLst>
          </a:blip>
          <a:srcRect t="20678"/>
          <a:stretch/>
        </p:blipFill>
        <p:spPr bwMode="auto">
          <a:xfrm>
            <a:off x="1171952" y="1660582"/>
            <a:ext cx="6800095" cy="3834442"/>
          </a:xfrm>
          <a:prstGeom prst="rect">
            <a:avLst/>
          </a:prstGeom>
          <a:noFill/>
          <a:ln>
            <a:noFill/>
          </a:ln>
        </p:spPr>
      </p:pic>
    </p:spTree>
    <p:extLst>
      <p:ext uri="{BB962C8B-B14F-4D97-AF65-F5344CB8AC3E}">
        <p14:creationId xmlns:p14="http://schemas.microsoft.com/office/powerpoint/2010/main" val="3406864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rma libre 4"/>
          <p:cNvSpPr/>
          <p:nvPr/>
        </p:nvSpPr>
        <p:spPr>
          <a:xfrm>
            <a:off x="72000" y="2889000"/>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b="0" kern="1200" dirty="0">
                <a:solidFill>
                  <a:schemeClr val="tx1"/>
                </a:solidFill>
                <a:latin typeface="Arial Narrow" panose="020B0606020202030204" pitchFamily="34" charset="0"/>
                <a:cs typeface="Arial" panose="020B0604020202020204" pitchFamily="34" charset="0"/>
              </a:rPr>
              <a:t>3. Escenarios de Riesgo</a:t>
            </a:r>
          </a:p>
        </p:txBody>
      </p:sp>
      <p:sp>
        <p:nvSpPr>
          <p:cNvPr id="3" name="Botón de acción: Inicio 2">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36216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ítulo 1"/>
          <p:cNvSpPr txBox="1">
            <a:spLocks/>
          </p:cNvSpPr>
          <p:nvPr/>
        </p:nvSpPr>
        <p:spPr bwMode="auto">
          <a:xfrm>
            <a:off x="1043608" y="122115"/>
            <a:ext cx="7056784" cy="642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Fenómenos asociados con la temporada</a:t>
            </a:r>
          </a:p>
        </p:txBody>
      </p:sp>
      <p:pic>
        <p:nvPicPr>
          <p:cNvPr id="17" name="Imagen 16"/>
          <p:cNvPicPr>
            <a:picLocks noChangeAspect="1"/>
          </p:cNvPicPr>
          <p:nvPr/>
        </p:nvPicPr>
        <p:blipFill rotWithShape="1">
          <a:blip r:embed="rId2"/>
          <a:srcRect b="3931"/>
          <a:stretch/>
        </p:blipFill>
        <p:spPr>
          <a:xfrm>
            <a:off x="46382" y="1415295"/>
            <a:ext cx="3049944" cy="2016000"/>
          </a:xfrm>
          <a:prstGeom prst="rect">
            <a:avLst/>
          </a:prstGeom>
        </p:spPr>
      </p:pic>
      <p:pic>
        <p:nvPicPr>
          <p:cNvPr id="21" name="Imagen 20"/>
          <p:cNvPicPr>
            <a:picLocks noChangeAspect="1"/>
          </p:cNvPicPr>
          <p:nvPr/>
        </p:nvPicPr>
        <p:blipFill rotWithShape="1">
          <a:blip r:embed="rId3"/>
          <a:srcRect l="4233" t="7657" r="9514" b="12115"/>
          <a:stretch/>
        </p:blipFill>
        <p:spPr>
          <a:xfrm>
            <a:off x="45029" y="4051240"/>
            <a:ext cx="3051297" cy="2016000"/>
          </a:xfrm>
          <a:prstGeom prst="rect">
            <a:avLst/>
          </a:prstGeom>
        </p:spPr>
      </p:pic>
      <p:pic>
        <p:nvPicPr>
          <p:cNvPr id="22" name="Imagen 21"/>
          <p:cNvPicPr>
            <a:picLocks noChangeAspect="1"/>
          </p:cNvPicPr>
          <p:nvPr/>
        </p:nvPicPr>
        <p:blipFill rotWithShape="1">
          <a:blip r:embed="rId4"/>
          <a:srcRect l="5482" t="7271" r="10828" b="13759"/>
          <a:stretch/>
        </p:blipFill>
        <p:spPr>
          <a:xfrm>
            <a:off x="6267811" y="1415295"/>
            <a:ext cx="2821760" cy="2016000"/>
          </a:xfrm>
          <a:prstGeom prst="rect">
            <a:avLst/>
          </a:prstGeom>
          <a:ln>
            <a:noFill/>
          </a:ln>
        </p:spPr>
      </p:pic>
      <p:pic>
        <p:nvPicPr>
          <p:cNvPr id="23" name="Imagen 22"/>
          <p:cNvPicPr>
            <a:picLocks noChangeAspect="1"/>
          </p:cNvPicPr>
          <p:nvPr/>
        </p:nvPicPr>
        <p:blipFill rotWithShape="1">
          <a:blip r:embed="rId5"/>
          <a:srcRect b="3479"/>
          <a:stretch/>
        </p:blipFill>
        <p:spPr>
          <a:xfrm>
            <a:off x="6267811" y="4051240"/>
            <a:ext cx="2821760" cy="2016000"/>
          </a:xfrm>
          <a:prstGeom prst="rect">
            <a:avLst/>
          </a:prstGeom>
        </p:spPr>
      </p:pic>
      <p:pic>
        <p:nvPicPr>
          <p:cNvPr id="24" name="Imagen 23"/>
          <p:cNvPicPr>
            <a:picLocks noChangeAspect="1"/>
          </p:cNvPicPr>
          <p:nvPr/>
        </p:nvPicPr>
        <p:blipFill rotWithShape="1">
          <a:blip r:embed="rId6"/>
          <a:srcRect b="3129"/>
          <a:stretch/>
        </p:blipFill>
        <p:spPr>
          <a:xfrm>
            <a:off x="3124266" y="1412776"/>
            <a:ext cx="3089115" cy="2018519"/>
          </a:xfrm>
          <a:prstGeom prst="rect">
            <a:avLst/>
          </a:prstGeom>
        </p:spPr>
      </p:pic>
      <p:pic>
        <p:nvPicPr>
          <p:cNvPr id="26" name="Imagen 25"/>
          <p:cNvPicPr>
            <a:picLocks noChangeAspect="1"/>
          </p:cNvPicPr>
          <p:nvPr/>
        </p:nvPicPr>
        <p:blipFill rotWithShape="1">
          <a:blip r:embed="rId7"/>
          <a:srcRect b="2970"/>
          <a:stretch/>
        </p:blipFill>
        <p:spPr>
          <a:xfrm>
            <a:off x="3124266" y="4052082"/>
            <a:ext cx="3089115" cy="2015158"/>
          </a:xfrm>
          <a:prstGeom prst="rect">
            <a:avLst/>
          </a:prstGeom>
        </p:spPr>
      </p:pic>
    </p:spTree>
    <p:extLst>
      <p:ext uri="{BB962C8B-B14F-4D97-AF65-F5344CB8AC3E}">
        <p14:creationId xmlns:p14="http://schemas.microsoft.com/office/powerpoint/2010/main" val="1127040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bwMode="auto">
          <a:xfrm>
            <a:off x="1079104" y="0"/>
            <a:ext cx="7021288" cy="79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CO" sz="3200" b="1" dirty="0">
                <a:solidFill>
                  <a:schemeClr val="accent3">
                    <a:lumMod val="75000"/>
                  </a:schemeClr>
                </a:solidFill>
                <a:latin typeface="Arial Narrow" panose="020B0606020202030204" pitchFamily="34" charset="0"/>
                <a:cs typeface="Arial" panose="020B0604020202020204" pitchFamily="34" charset="0"/>
              </a:rPr>
              <a:t>Mapas normativos de amenaza por Movimientos en Masa e Inundación</a:t>
            </a:r>
            <a:endPar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sp>
        <p:nvSpPr>
          <p:cNvPr id="8" name="Rectangle 12"/>
          <p:cNvSpPr>
            <a:spLocks noChangeArrowheads="1"/>
          </p:cNvSpPr>
          <p:nvPr/>
        </p:nvSpPr>
        <p:spPr bwMode="auto">
          <a:xfrm>
            <a:off x="0" y="7200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9" name="Rectangle 13"/>
          <p:cNvSpPr>
            <a:spLocks noChangeArrowheads="1"/>
          </p:cNvSpPr>
          <p:nvPr/>
        </p:nvSpPr>
        <p:spPr bwMode="auto">
          <a:xfrm>
            <a:off x="0" y="5292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pic>
        <p:nvPicPr>
          <p:cNvPr id="12" name="Imagen 11" descr="D:\IDIGER\Scenario characterization\jpg files\12_AmenazaPOT190.jpg"/>
          <p:cNvPicPr/>
          <p:nvPr/>
        </p:nvPicPr>
        <p:blipFill rotWithShape="1">
          <a:blip r:embed="rId2" cstate="print">
            <a:extLst>
              <a:ext uri="{28A0092B-C50C-407E-A947-70E740481C1C}">
                <a14:useLocalDpi xmlns:a14="http://schemas.microsoft.com/office/drawing/2010/main" val="0"/>
              </a:ext>
            </a:extLst>
          </a:blip>
          <a:srcRect t="783"/>
          <a:stretch/>
        </p:blipFill>
        <p:spPr bwMode="auto">
          <a:xfrm>
            <a:off x="595693" y="1170786"/>
            <a:ext cx="3494739" cy="4477749"/>
          </a:xfrm>
          <a:prstGeom prst="rect">
            <a:avLst/>
          </a:prstGeom>
          <a:noFill/>
          <a:ln>
            <a:noFill/>
          </a:ln>
        </p:spPr>
      </p:pic>
      <p:sp>
        <p:nvSpPr>
          <p:cNvPr id="2" name="CuadroTexto 1"/>
          <p:cNvSpPr txBox="1"/>
          <p:nvPr/>
        </p:nvSpPr>
        <p:spPr>
          <a:xfrm>
            <a:off x="644996" y="5589240"/>
            <a:ext cx="2849178" cy="307777"/>
          </a:xfrm>
          <a:prstGeom prst="rect">
            <a:avLst/>
          </a:prstGeom>
          <a:noFill/>
        </p:spPr>
        <p:txBody>
          <a:bodyPr wrap="none" rtlCol="0">
            <a:spAutoFit/>
          </a:bodyPr>
          <a:lstStyle/>
          <a:p>
            <a:r>
              <a:rPr lang="es-ES" sz="1400" dirty="0">
                <a:latin typeface="Arial Narrow" panose="020B0606020202030204" pitchFamily="34" charset="0"/>
              </a:rPr>
              <a:t>Link: </a:t>
            </a:r>
            <a:r>
              <a:rPr lang="es-ES" sz="1400" dirty="0">
                <a:latin typeface="Arial Narrow" panose="020B0606020202030204" pitchFamily="34" charset="0"/>
                <a:hlinkClick r:id="rId3"/>
              </a:rPr>
              <a:t>http://www.idiger.gov.co/rmovmasa</a:t>
            </a:r>
            <a:r>
              <a:rPr lang="es-ES" sz="1400" dirty="0">
                <a:latin typeface="Arial Narrow" panose="020B0606020202030204" pitchFamily="34" charset="0"/>
              </a:rPr>
              <a:t> </a:t>
            </a:r>
          </a:p>
        </p:txBody>
      </p:sp>
      <p:sp>
        <p:nvSpPr>
          <p:cNvPr id="14" name="CuadroTexto 13"/>
          <p:cNvSpPr txBox="1"/>
          <p:nvPr/>
        </p:nvSpPr>
        <p:spPr>
          <a:xfrm>
            <a:off x="4961104" y="5598373"/>
            <a:ext cx="2961388" cy="307777"/>
          </a:xfrm>
          <a:prstGeom prst="rect">
            <a:avLst/>
          </a:prstGeom>
          <a:noFill/>
        </p:spPr>
        <p:txBody>
          <a:bodyPr wrap="none" rtlCol="0">
            <a:spAutoFit/>
          </a:bodyPr>
          <a:lstStyle/>
          <a:p>
            <a:r>
              <a:rPr lang="es-ES" sz="1400" dirty="0">
                <a:latin typeface="Arial Narrow" panose="020B0606020202030204" pitchFamily="34" charset="0"/>
              </a:rPr>
              <a:t>Link: </a:t>
            </a:r>
            <a:r>
              <a:rPr lang="es-ES" sz="1400" dirty="0">
                <a:latin typeface="Arial Narrow" panose="020B0606020202030204" pitchFamily="34" charset="0"/>
                <a:hlinkClick r:id="rId4"/>
              </a:rPr>
              <a:t>http://www.idiger.gov.co/rinundacion</a:t>
            </a:r>
            <a:r>
              <a:rPr lang="es-ES" sz="1400" dirty="0">
                <a:latin typeface="Arial Narrow" panose="020B0606020202030204" pitchFamily="34" charset="0"/>
              </a:rPr>
              <a:t>  </a:t>
            </a:r>
          </a:p>
        </p:txBody>
      </p:sp>
      <p:pic>
        <p:nvPicPr>
          <p:cNvPr id="4" name="Imagen 3"/>
          <p:cNvPicPr>
            <a:picLocks noChangeAspect="1"/>
          </p:cNvPicPr>
          <p:nvPr/>
        </p:nvPicPr>
        <p:blipFill rotWithShape="1">
          <a:blip r:embed="rId5" cstate="print">
            <a:extLst>
              <a:ext uri="{28A0092B-C50C-407E-A947-70E740481C1C}">
                <a14:useLocalDpi xmlns:a14="http://schemas.microsoft.com/office/drawing/2010/main" val="0"/>
              </a:ext>
            </a:extLst>
          </a:blip>
          <a:srcRect t="2066" b="6629"/>
          <a:stretch/>
        </p:blipFill>
        <p:spPr>
          <a:xfrm>
            <a:off x="5046891" y="1208764"/>
            <a:ext cx="3413541" cy="4452484"/>
          </a:xfrm>
          <a:prstGeom prst="rect">
            <a:avLst/>
          </a:prstGeom>
        </p:spPr>
      </p:pic>
      <p:sp>
        <p:nvSpPr>
          <p:cNvPr id="3" name="Rectángulo 2"/>
          <p:cNvSpPr/>
          <p:nvPr/>
        </p:nvSpPr>
        <p:spPr>
          <a:xfrm>
            <a:off x="3251024" y="6051203"/>
            <a:ext cx="2596480" cy="338554"/>
          </a:xfrm>
          <a:prstGeom prst="rect">
            <a:avLst/>
          </a:prstGeom>
        </p:spPr>
        <p:txBody>
          <a:bodyPr wrap="none">
            <a:spAutoFit/>
          </a:bodyPr>
          <a:lstStyle/>
          <a:p>
            <a:pPr algn="ctr"/>
            <a:r>
              <a:rPr lang="es-ES" sz="1600" dirty="0">
                <a:latin typeface="Arial Narrow" panose="020B0606020202030204" pitchFamily="34" charset="0"/>
                <a:hlinkClick r:id="rId6"/>
              </a:rPr>
              <a:t>http://www.sire.gov.co/geoportal</a:t>
            </a:r>
            <a:r>
              <a:rPr lang="es-ES" sz="1600" dirty="0">
                <a:latin typeface="Arial Narrow" panose="020B0606020202030204" pitchFamily="34" charset="0"/>
              </a:rPr>
              <a:t> </a:t>
            </a:r>
          </a:p>
        </p:txBody>
      </p:sp>
    </p:spTree>
    <p:extLst>
      <p:ext uri="{BB962C8B-B14F-4D97-AF65-F5344CB8AC3E}">
        <p14:creationId xmlns:p14="http://schemas.microsoft.com/office/powerpoint/2010/main" val="3889981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267419" y="332954"/>
            <a:ext cx="8678173" cy="58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CO" sz="2400" b="1" dirty="0">
                <a:solidFill>
                  <a:schemeClr val="accent3">
                    <a:lumMod val="75000"/>
                  </a:schemeClr>
                </a:solidFill>
                <a:latin typeface="Arial Narrow" panose="020B0606020202030204" pitchFamily="34" charset="0"/>
                <a:cs typeface="Arial" panose="020B0604020202020204" pitchFamily="34" charset="0"/>
              </a:rPr>
              <a:t>Emergencias atendidas durante la 2ª temporada de lluvias 2019</a:t>
            </a:r>
            <a:endPar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sp>
        <p:nvSpPr>
          <p:cNvPr id="7"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1"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10" name="2 Gráfico"/>
          <p:cNvGraphicFramePr>
            <a:graphicFrameLocks/>
          </p:cNvGraphicFramePr>
          <p:nvPr/>
        </p:nvGraphicFramePr>
        <p:xfrm>
          <a:off x="145211" y="810465"/>
          <a:ext cx="8662359" cy="5038239"/>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ángulo: esquinas redondeadas 1">
            <a:extLst>
              <a:ext uri="{FF2B5EF4-FFF2-40B4-BE49-F238E27FC236}">
                <a16:creationId xmlns:a16="http://schemas.microsoft.com/office/drawing/2014/main" id="{1808C8E8-1DD2-45CB-AF55-8B01BA8A65A7}"/>
              </a:ext>
            </a:extLst>
          </p:cNvPr>
          <p:cNvSpPr/>
          <p:nvPr/>
        </p:nvSpPr>
        <p:spPr>
          <a:xfrm>
            <a:off x="629727" y="5469151"/>
            <a:ext cx="1164566" cy="39249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9" name="Rectángulo: esquinas redondeadas 8">
            <a:extLst>
              <a:ext uri="{FF2B5EF4-FFF2-40B4-BE49-F238E27FC236}">
                <a16:creationId xmlns:a16="http://schemas.microsoft.com/office/drawing/2014/main" id="{48585216-E547-4DF0-AAED-5BD4FD9882AD}"/>
              </a:ext>
            </a:extLst>
          </p:cNvPr>
          <p:cNvSpPr/>
          <p:nvPr/>
        </p:nvSpPr>
        <p:spPr>
          <a:xfrm>
            <a:off x="1794294" y="5469151"/>
            <a:ext cx="1242204" cy="39249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Rectángulo: esquinas redondeadas 11">
            <a:extLst>
              <a:ext uri="{FF2B5EF4-FFF2-40B4-BE49-F238E27FC236}">
                <a16:creationId xmlns:a16="http://schemas.microsoft.com/office/drawing/2014/main" id="{A1A0FFD5-B69C-4C50-ABC6-4F12AC37B9B3}"/>
              </a:ext>
            </a:extLst>
          </p:cNvPr>
          <p:cNvSpPr/>
          <p:nvPr/>
        </p:nvSpPr>
        <p:spPr>
          <a:xfrm>
            <a:off x="5880339" y="5473464"/>
            <a:ext cx="1242204" cy="39249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4" name="CuadroTexto 3">
            <a:extLst>
              <a:ext uri="{FF2B5EF4-FFF2-40B4-BE49-F238E27FC236}">
                <a16:creationId xmlns:a16="http://schemas.microsoft.com/office/drawing/2014/main" id="{2043431A-76E1-4812-9546-0F0897BA085C}"/>
              </a:ext>
            </a:extLst>
          </p:cNvPr>
          <p:cNvSpPr txBox="1"/>
          <p:nvPr/>
        </p:nvSpPr>
        <p:spPr>
          <a:xfrm>
            <a:off x="960980" y="5931623"/>
            <a:ext cx="502061" cy="369332"/>
          </a:xfrm>
          <a:prstGeom prst="rect">
            <a:avLst/>
          </a:prstGeom>
          <a:noFill/>
        </p:spPr>
        <p:txBody>
          <a:bodyPr wrap="none" rtlCol="0">
            <a:spAutoFit/>
          </a:bodyPr>
          <a:lstStyle/>
          <a:p>
            <a:r>
              <a:rPr lang="es-CO" dirty="0">
                <a:solidFill>
                  <a:srgbClr val="FF0000"/>
                </a:solidFill>
                <a:latin typeface="Arial Narrow" panose="020B0606020202030204" pitchFamily="34" charset="0"/>
              </a:rPr>
              <a:t>563</a:t>
            </a:r>
          </a:p>
        </p:txBody>
      </p:sp>
      <p:sp>
        <p:nvSpPr>
          <p:cNvPr id="13" name="CuadroTexto 12">
            <a:extLst>
              <a:ext uri="{FF2B5EF4-FFF2-40B4-BE49-F238E27FC236}">
                <a16:creationId xmlns:a16="http://schemas.microsoft.com/office/drawing/2014/main" id="{6D0FC73B-B91D-416F-A11F-DD7BC221A230}"/>
              </a:ext>
            </a:extLst>
          </p:cNvPr>
          <p:cNvSpPr txBox="1"/>
          <p:nvPr/>
        </p:nvSpPr>
        <p:spPr>
          <a:xfrm>
            <a:off x="2164365" y="5931623"/>
            <a:ext cx="502061" cy="369332"/>
          </a:xfrm>
          <a:prstGeom prst="rect">
            <a:avLst/>
          </a:prstGeom>
          <a:noFill/>
        </p:spPr>
        <p:txBody>
          <a:bodyPr wrap="none" rtlCol="0">
            <a:spAutoFit/>
          </a:bodyPr>
          <a:lstStyle/>
          <a:p>
            <a:r>
              <a:rPr lang="es-CO" dirty="0">
                <a:solidFill>
                  <a:srgbClr val="FF0000"/>
                </a:solidFill>
                <a:latin typeface="Arial Narrow" panose="020B0606020202030204" pitchFamily="34" charset="0"/>
              </a:rPr>
              <a:t>536</a:t>
            </a:r>
          </a:p>
        </p:txBody>
      </p:sp>
      <p:sp>
        <p:nvSpPr>
          <p:cNvPr id="14" name="CuadroTexto 13">
            <a:extLst>
              <a:ext uri="{FF2B5EF4-FFF2-40B4-BE49-F238E27FC236}">
                <a16:creationId xmlns:a16="http://schemas.microsoft.com/office/drawing/2014/main" id="{EB51CDA3-5D85-4D51-8C89-10EC4670051F}"/>
              </a:ext>
            </a:extLst>
          </p:cNvPr>
          <p:cNvSpPr txBox="1"/>
          <p:nvPr/>
        </p:nvSpPr>
        <p:spPr>
          <a:xfrm>
            <a:off x="6257335" y="5931623"/>
            <a:ext cx="488211" cy="369332"/>
          </a:xfrm>
          <a:prstGeom prst="rect">
            <a:avLst/>
          </a:prstGeom>
          <a:noFill/>
        </p:spPr>
        <p:txBody>
          <a:bodyPr wrap="none" rtlCol="0">
            <a:spAutoFit/>
          </a:bodyPr>
          <a:lstStyle/>
          <a:p>
            <a:r>
              <a:rPr lang="es-CO" dirty="0">
                <a:solidFill>
                  <a:srgbClr val="FF0000"/>
                </a:solidFill>
                <a:latin typeface="Arial Narrow" panose="020B0606020202030204" pitchFamily="34" charset="0"/>
              </a:rPr>
              <a:t>110</a:t>
            </a:r>
          </a:p>
        </p:txBody>
      </p:sp>
      <p:sp>
        <p:nvSpPr>
          <p:cNvPr id="21" name="CuadroTexto 20"/>
          <p:cNvSpPr txBox="1"/>
          <p:nvPr/>
        </p:nvSpPr>
        <p:spPr>
          <a:xfrm>
            <a:off x="7610162" y="1517928"/>
            <a:ext cx="1124475" cy="523220"/>
          </a:xfrm>
          <a:prstGeom prst="rect">
            <a:avLst/>
          </a:prstGeom>
          <a:solidFill>
            <a:schemeClr val="bg1"/>
          </a:solidFill>
        </p:spPr>
        <p:txBody>
          <a:bodyPr wrap="none" rtlCol="0">
            <a:spAutoFit/>
          </a:bodyPr>
          <a:lstStyle/>
          <a:p>
            <a:pPr algn="ctr"/>
            <a:r>
              <a:rPr lang="es-ES_tradnl" sz="1400" b="1" dirty="0">
                <a:latin typeface="Arial Narrow" panose="020B0606020202030204" pitchFamily="34" charset="0"/>
              </a:rPr>
              <a:t>Total eventos</a:t>
            </a:r>
          </a:p>
          <a:p>
            <a:pPr algn="ctr"/>
            <a:r>
              <a:rPr lang="es-ES_tradnl" sz="1400" b="1" dirty="0">
                <a:latin typeface="Arial Narrow" panose="020B0606020202030204" pitchFamily="34" charset="0"/>
              </a:rPr>
              <a:t>1220</a:t>
            </a:r>
          </a:p>
        </p:txBody>
      </p:sp>
    </p:spTree>
    <p:extLst>
      <p:ext uri="{BB962C8B-B14F-4D97-AF65-F5344CB8AC3E}">
        <p14:creationId xmlns:p14="http://schemas.microsoft.com/office/powerpoint/2010/main" val="181397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2" grpId="0" animBg="1"/>
      <p:bldP spid="4"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ítulo 1"/>
          <p:cNvSpPr txBox="1">
            <a:spLocks/>
          </p:cNvSpPr>
          <p:nvPr/>
        </p:nvSpPr>
        <p:spPr bwMode="auto">
          <a:xfrm>
            <a:off x="267419" y="332954"/>
            <a:ext cx="8678173" cy="58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CO" sz="2400" b="1" dirty="0">
                <a:solidFill>
                  <a:schemeClr val="accent3">
                    <a:lumMod val="75000"/>
                  </a:schemeClr>
                </a:solidFill>
                <a:latin typeface="Arial Narrow" panose="020B0606020202030204" pitchFamily="34" charset="0"/>
                <a:cs typeface="Arial" panose="020B0604020202020204" pitchFamily="34" charset="0"/>
              </a:rPr>
              <a:t>Emergencias atendidas durante la 2ª temporada de lluvias 2019</a:t>
            </a:r>
            <a:endPar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sp>
        <p:nvSpPr>
          <p:cNvPr id="7"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1"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15" name="2 Tabla">
            <a:extLst>
              <a:ext uri="{FF2B5EF4-FFF2-40B4-BE49-F238E27FC236}">
                <a16:creationId xmlns:a16="http://schemas.microsoft.com/office/drawing/2014/main" id="{A6D33DB0-617E-4B1A-B22E-2398F9349018}"/>
              </a:ext>
            </a:extLst>
          </p:cNvPr>
          <p:cNvGraphicFramePr>
            <a:graphicFrameLocks noGrp="1"/>
          </p:cNvGraphicFramePr>
          <p:nvPr/>
        </p:nvGraphicFramePr>
        <p:xfrm>
          <a:off x="120766" y="1293962"/>
          <a:ext cx="8919713" cy="3857258"/>
        </p:xfrm>
        <a:graphic>
          <a:graphicData uri="http://schemas.openxmlformats.org/drawingml/2006/table">
            <a:tbl>
              <a:tblPr/>
              <a:tblGrid>
                <a:gridCol w="1088516">
                  <a:extLst>
                    <a:ext uri="{9D8B030D-6E8A-4147-A177-3AD203B41FA5}">
                      <a16:colId xmlns:a16="http://schemas.microsoft.com/office/drawing/2014/main" val="20000"/>
                    </a:ext>
                  </a:extLst>
                </a:gridCol>
                <a:gridCol w="309126">
                  <a:extLst>
                    <a:ext uri="{9D8B030D-6E8A-4147-A177-3AD203B41FA5}">
                      <a16:colId xmlns:a16="http://schemas.microsoft.com/office/drawing/2014/main" val="20001"/>
                    </a:ext>
                  </a:extLst>
                </a:gridCol>
                <a:gridCol w="309126">
                  <a:extLst>
                    <a:ext uri="{9D8B030D-6E8A-4147-A177-3AD203B41FA5}">
                      <a16:colId xmlns:a16="http://schemas.microsoft.com/office/drawing/2014/main" val="20002"/>
                    </a:ext>
                  </a:extLst>
                </a:gridCol>
                <a:gridCol w="226692">
                  <a:extLst>
                    <a:ext uri="{9D8B030D-6E8A-4147-A177-3AD203B41FA5}">
                      <a16:colId xmlns:a16="http://schemas.microsoft.com/office/drawing/2014/main" val="20003"/>
                    </a:ext>
                  </a:extLst>
                </a:gridCol>
                <a:gridCol w="467124">
                  <a:extLst>
                    <a:ext uri="{9D8B030D-6E8A-4147-A177-3AD203B41FA5}">
                      <a16:colId xmlns:a16="http://schemas.microsoft.com/office/drawing/2014/main" val="20004"/>
                    </a:ext>
                  </a:extLst>
                </a:gridCol>
                <a:gridCol w="386407">
                  <a:extLst>
                    <a:ext uri="{9D8B030D-6E8A-4147-A177-3AD203B41FA5}">
                      <a16:colId xmlns:a16="http://schemas.microsoft.com/office/drawing/2014/main" val="20005"/>
                    </a:ext>
                  </a:extLst>
                </a:gridCol>
                <a:gridCol w="398429">
                  <a:extLst>
                    <a:ext uri="{9D8B030D-6E8A-4147-A177-3AD203B41FA5}">
                      <a16:colId xmlns:a16="http://schemas.microsoft.com/office/drawing/2014/main" val="20006"/>
                    </a:ext>
                  </a:extLst>
                </a:gridCol>
                <a:gridCol w="468843">
                  <a:extLst>
                    <a:ext uri="{9D8B030D-6E8A-4147-A177-3AD203B41FA5}">
                      <a16:colId xmlns:a16="http://schemas.microsoft.com/office/drawing/2014/main" val="20007"/>
                    </a:ext>
                  </a:extLst>
                </a:gridCol>
                <a:gridCol w="453386">
                  <a:extLst>
                    <a:ext uri="{9D8B030D-6E8A-4147-A177-3AD203B41FA5}">
                      <a16:colId xmlns:a16="http://schemas.microsoft.com/office/drawing/2014/main" val="20008"/>
                    </a:ext>
                  </a:extLst>
                </a:gridCol>
                <a:gridCol w="427625">
                  <a:extLst>
                    <a:ext uri="{9D8B030D-6E8A-4147-A177-3AD203B41FA5}">
                      <a16:colId xmlns:a16="http://schemas.microsoft.com/office/drawing/2014/main" val="20009"/>
                    </a:ext>
                  </a:extLst>
                </a:gridCol>
                <a:gridCol w="535818">
                  <a:extLst>
                    <a:ext uri="{9D8B030D-6E8A-4147-A177-3AD203B41FA5}">
                      <a16:colId xmlns:a16="http://schemas.microsoft.com/office/drawing/2014/main" val="20010"/>
                    </a:ext>
                  </a:extLst>
                </a:gridCol>
                <a:gridCol w="441185">
                  <a:extLst>
                    <a:ext uri="{9D8B030D-6E8A-4147-A177-3AD203B41FA5}">
                      <a16:colId xmlns:a16="http://schemas.microsoft.com/office/drawing/2014/main" val="20011"/>
                    </a:ext>
                  </a:extLst>
                </a:gridCol>
                <a:gridCol w="350522">
                  <a:extLst>
                    <a:ext uri="{9D8B030D-6E8A-4147-A177-3AD203B41FA5}">
                      <a16:colId xmlns:a16="http://schemas.microsoft.com/office/drawing/2014/main" val="20012"/>
                    </a:ext>
                  </a:extLst>
                </a:gridCol>
                <a:gridCol w="324583">
                  <a:extLst>
                    <a:ext uri="{9D8B030D-6E8A-4147-A177-3AD203B41FA5}">
                      <a16:colId xmlns:a16="http://schemas.microsoft.com/office/drawing/2014/main" val="20013"/>
                    </a:ext>
                  </a:extLst>
                </a:gridCol>
                <a:gridCol w="283365">
                  <a:extLst>
                    <a:ext uri="{9D8B030D-6E8A-4147-A177-3AD203B41FA5}">
                      <a16:colId xmlns:a16="http://schemas.microsoft.com/office/drawing/2014/main" val="20014"/>
                    </a:ext>
                  </a:extLst>
                </a:gridCol>
                <a:gridCol w="326866">
                  <a:extLst>
                    <a:ext uri="{9D8B030D-6E8A-4147-A177-3AD203B41FA5}">
                      <a16:colId xmlns:a16="http://schemas.microsoft.com/office/drawing/2014/main" val="20015"/>
                    </a:ext>
                  </a:extLst>
                </a:gridCol>
                <a:gridCol w="241540">
                  <a:extLst>
                    <a:ext uri="{9D8B030D-6E8A-4147-A177-3AD203B41FA5}">
                      <a16:colId xmlns:a16="http://schemas.microsoft.com/office/drawing/2014/main" val="20016"/>
                    </a:ext>
                  </a:extLst>
                </a:gridCol>
                <a:gridCol w="374430">
                  <a:extLst>
                    <a:ext uri="{9D8B030D-6E8A-4147-A177-3AD203B41FA5}">
                      <a16:colId xmlns:a16="http://schemas.microsoft.com/office/drawing/2014/main" val="20017"/>
                    </a:ext>
                  </a:extLst>
                </a:gridCol>
                <a:gridCol w="199215">
                  <a:extLst>
                    <a:ext uri="{9D8B030D-6E8A-4147-A177-3AD203B41FA5}">
                      <a16:colId xmlns:a16="http://schemas.microsoft.com/office/drawing/2014/main" val="20018"/>
                    </a:ext>
                  </a:extLst>
                </a:gridCol>
                <a:gridCol w="323502">
                  <a:extLst>
                    <a:ext uri="{9D8B030D-6E8A-4147-A177-3AD203B41FA5}">
                      <a16:colId xmlns:a16="http://schemas.microsoft.com/office/drawing/2014/main" val="20019"/>
                    </a:ext>
                  </a:extLst>
                </a:gridCol>
                <a:gridCol w="362310">
                  <a:extLst>
                    <a:ext uri="{9D8B030D-6E8A-4147-A177-3AD203B41FA5}">
                      <a16:colId xmlns:a16="http://schemas.microsoft.com/office/drawing/2014/main" val="20020"/>
                    </a:ext>
                  </a:extLst>
                </a:gridCol>
                <a:gridCol w="270760">
                  <a:extLst>
                    <a:ext uri="{9D8B030D-6E8A-4147-A177-3AD203B41FA5}">
                      <a16:colId xmlns:a16="http://schemas.microsoft.com/office/drawing/2014/main" val="20021"/>
                    </a:ext>
                  </a:extLst>
                </a:gridCol>
                <a:gridCol w="350343">
                  <a:extLst>
                    <a:ext uri="{9D8B030D-6E8A-4147-A177-3AD203B41FA5}">
                      <a16:colId xmlns:a16="http://schemas.microsoft.com/office/drawing/2014/main" val="20022"/>
                    </a:ext>
                  </a:extLst>
                </a:gridCol>
              </a:tblGrid>
              <a:tr h="945176">
                <a:tc>
                  <a:txBody>
                    <a:bodyPr/>
                    <a:lstStyle/>
                    <a:p>
                      <a:pPr algn="ctr" fontAlgn="ctr"/>
                      <a:r>
                        <a:rPr lang="es-CO" sz="1000" b="1" i="0" u="none" strike="noStrike" dirty="0">
                          <a:solidFill>
                            <a:srgbClr val="000000"/>
                          </a:solidFill>
                          <a:effectLst/>
                          <a:latin typeface="Arial Narrow"/>
                        </a:rPr>
                        <a:t>Localidad </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ctr"/>
                      <a:r>
                        <a:rPr lang="es-CO" sz="1000" b="0" i="0" u="none" strike="noStrike" dirty="0">
                          <a:solidFill>
                            <a:srgbClr val="000000"/>
                          </a:solidFill>
                          <a:effectLst/>
                          <a:latin typeface="Arial Narrow"/>
                        </a:rPr>
                        <a:t>1 Usaquén</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10 Engativá</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11 Suba</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12 Barrios Unidos</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13 Teusaquillo</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14 Los Mártires</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15 Antonio Nariño</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16 Puente Aranda</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17 La Candelaria</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18 Rafael Uribe </a:t>
                      </a:r>
                      <a:r>
                        <a:rPr lang="es-CO" sz="1000" b="0" i="0" u="none" strike="noStrike" dirty="0" err="1">
                          <a:solidFill>
                            <a:srgbClr val="000000"/>
                          </a:solidFill>
                          <a:effectLst/>
                          <a:latin typeface="Arial Narrow"/>
                        </a:rPr>
                        <a:t>Uribe</a:t>
                      </a:r>
                      <a:endParaRPr lang="es-CO" sz="1000" b="0" i="0" u="none" strike="noStrike" dirty="0">
                        <a:solidFill>
                          <a:srgbClr val="000000"/>
                        </a:solidFill>
                        <a:effectLst/>
                        <a:latin typeface="Arial Narrow"/>
                      </a:endParaRP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19 Ciudad Bolívar</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2 Chapinero</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20 Sumapaz</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3 Santa Fe</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4 San Cristóbal</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5 Usme</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6 Tunjuelito</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7 Bosa</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8 Kennedy</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1" i="0" u="none" strike="noStrike" dirty="0">
                          <a:solidFill>
                            <a:srgbClr val="000000"/>
                          </a:solidFill>
                          <a:effectLst/>
                          <a:latin typeface="Arial Narrow"/>
                        </a:rPr>
                        <a:t>9 Fontibón</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0" i="0" u="none" strike="noStrike" dirty="0">
                          <a:solidFill>
                            <a:srgbClr val="000000"/>
                          </a:solidFill>
                          <a:effectLst/>
                          <a:latin typeface="Arial Narrow"/>
                        </a:rPr>
                        <a:t>Indeterminada</a:t>
                      </a:r>
                    </a:p>
                  </a:txBody>
                  <a:tcPr marL="4934" marR="4934" marT="4934" marB="0" vert="vert27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tc>
                  <a:txBody>
                    <a:bodyPr/>
                    <a:lstStyle/>
                    <a:p>
                      <a:pPr algn="ctr" fontAlgn="b"/>
                      <a:r>
                        <a:rPr lang="es-CO" sz="1000" b="1" i="0" u="none" strike="noStrike" dirty="0">
                          <a:solidFill>
                            <a:srgbClr val="000000"/>
                          </a:solidFill>
                          <a:effectLst/>
                          <a:latin typeface="Arial Narrow"/>
                        </a:rPr>
                        <a:t>Total general</a:t>
                      </a:r>
                    </a:p>
                  </a:txBody>
                  <a:tcPr marL="4934" marR="4934" marT="4934"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6E0B4"/>
                    </a:solidFill>
                  </a:tcPr>
                </a:tc>
                <a:extLst>
                  <a:ext uri="{0D108BD9-81ED-4DB2-BD59-A6C34878D82A}">
                    <a16:rowId xmlns:a16="http://schemas.microsoft.com/office/drawing/2014/main" val="10000"/>
                  </a:ext>
                </a:extLst>
              </a:tr>
              <a:tr h="360000">
                <a:tc>
                  <a:txBody>
                    <a:bodyPr/>
                    <a:lstStyle/>
                    <a:p>
                      <a:pPr algn="l" fontAlgn="ctr"/>
                      <a:r>
                        <a:rPr lang="es-CO" sz="1200" b="0" i="0" u="none" strike="noStrike" dirty="0">
                          <a:solidFill>
                            <a:srgbClr val="000000"/>
                          </a:solidFill>
                          <a:effectLst/>
                          <a:latin typeface="Arial Narrow"/>
                        </a:rPr>
                        <a:t>Encharcamiento</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1200" b="0" i="0" u="none" strike="noStrike" dirty="0">
                          <a:solidFill>
                            <a:srgbClr val="000000"/>
                          </a:solidFill>
                          <a:effectLst/>
                          <a:latin typeface="Arial Narrow"/>
                        </a:rPr>
                        <a:t>91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A8C72"/>
                    </a:solidFill>
                  </a:tcPr>
                </a:tc>
                <a:tc>
                  <a:txBody>
                    <a:bodyPr/>
                    <a:lstStyle/>
                    <a:p>
                      <a:pPr algn="r" fontAlgn="b"/>
                      <a:r>
                        <a:rPr lang="es-CO" sz="1200" b="0" i="0" u="none" strike="noStrike" dirty="0">
                          <a:solidFill>
                            <a:srgbClr val="000000"/>
                          </a:solidFill>
                          <a:effectLst/>
                          <a:latin typeface="Arial Narrow"/>
                        </a:rPr>
                        <a:t>47</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C17C"/>
                    </a:solidFill>
                  </a:tcPr>
                </a:tc>
                <a:tc>
                  <a:txBody>
                    <a:bodyPr/>
                    <a:lstStyle/>
                    <a:p>
                      <a:pPr algn="r" fontAlgn="b"/>
                      <a:r>
                        <a:rPr lang="es-CO" sz="1200" b="0" i="0" u="none" strike="noStrike" dirty="0">
                          <a:solidFill>
                            <a:srgbClr val="000000"/>
                          </a:solidFill>
                          <a:effectLst/>
                          <a:latin typeface="Arial Narrow"/>
                        </a:rPr>
                        <a:t>91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A8C72"/>
                    </a:solidFill>
                  </a:tcPr>
                </a:tc>
                <a:tc>
                  <a:txBody>
                    <a:bodyPr/>
                    <a:lstStyle/>
                    <a:p>
                      <a:pPr algn="r" fontAlgn="b"/>
                      <a:r>
                        <a:rPr lang="es-CO" sz="1200" b="0" i="0" u="none" strike="noStrike">
                          <a:solidFill>
                            <a:srgbClr val="000000"/>
                          </a:solidFill>
                          <a:effectLst/>
                          <a:latin typeface="Arial Narrow"/>
                        </a:rPr>
                        <a:t>23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DF82"/>
                    </a:solidFill>
                  </a:tcPr>
                </a:tc>
                <a:tc>
                  <a:txBody>
                    <a:bodyPr/>
                    <a:lstStyle/>
                    <a:p>
                      <a:pPr algn="r" fontAlgn="b"/>
                      <a:r>
                        <a:rPr lang="es-CO" sz="1200" b="0" i="0" u="none" strike="noStrike" dirty="0">
                          <a:solidFill>
                            <a:srgbClr val="000000"/>
                          </a:solidFill>
                          <a:effectLst/>
                          <a:latin typeface="Arial Narrow"/>
                        </a:rPr>
                        <a:t>31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ED580"/>
                    </a:solidFill>
                  </a:tcPr>
                </a:tc>
                <a:tc>
                  <a:txBody>
                    <a:bodyPr/>
                    <a:lstStyle/>
                    <a:p>
                      <a:pPr algn="r" fontAlgn="b"/>
                      <a:r>
                        <a:rPr lang="es-CO" sz="1200" b="0" i="0" u="none" strike="noStrike" dirty="0">
                          <a:solidFill>
                            <a:srgbClr val="000000"/>
                          </a:solidFill>
                          <a:effectLst/>
                          <a:latin typeface="Arial Narrow"/>
                        </a:rPr>
                        <a:t>7</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4D57F"/>
                    </a:solidFill>
                  </a:tcPr>
                </a:tc>
                <a:tc>
                  <a:txBody>
                    <a:bodyPr/>
                    <a:lstStyle/>
                    <a:p>
                      <a:pPr algn="r" fontAlgn="b"/>
                      <a:r>
                        <a:rPr lang="es-CO" sz="1200" b="0" i="0" u="none" strike="noStrike" dirty="0">
                          <a:solidFill>
                            <a:srgbClr val="000000"/>
                          </a:solidFill>
                          <a:effectLst/>
                          <a:latin typeface="Arial Narrow"/>
                        </a:rPr>
                        <a:t>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EC57C"/>
                    </a:solidFill>
                  </a:tcPr>
                </a:tc>
                <a:tc>
                  <a:txBody>
                    <a:bodyPr/>
                    <a:lstStyle/>
                    <a:p>
                      <a:pPr algn="r" fontAlgn="b"/>
                      <a:r>
                        <a:rPr lang="es-CO" sz="1200" b="0" i="0" u="none" strike="noStrike" dirty="0">
                          <a:solidFill>
                            <a:srgbClr val="000000"/>
                          </a:solidFill>
                          <a:effectLst/>
                          <a:latin typeface="Arial Narrow"/>
                        </a:rPr>
                        <a:t>10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182"/>
                    </a:solidFill>
                  </a:tcPr>
                </a:tc>
                <a:tc>
                  <a:txBody>
                    <a:bodyPr/>
                    <a:lstStyle/>
                    <a:p>
                      <a:pPr algn="r" fontAlgn="b"/>
                      <a:r>
                        <a:rPr lang="es-CO" sz="1200" b="0" i="0" u="none" strike="noStrike">
                          <a:solidFill>
                            <a:srgbClr val="000000"/>
                          </a:solidFill>
                          <a:effectLst/>
                          <a:latin typeface="Arial Narrow"/>
                        </a:rPr>
                        <a:t>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EC57C"/>
                    </a:solidFill>
                  </a:tcPr>
                </a:tc>
                <a:tc>
                  <a:txBody>
                    <a:bodyPr/>
                    <a:lstStyle/>
                    <a:p>
                      <a:pPr algn="r" fontAlgn="b"/>
                      <a:r>
                        <a:rPr lang="es-CO" sz="1200" b="0" i="0" u="none" strike="noStrike" dirty="0">
                          <a:solidFill>
                            <a:srgbClr val="000000"/>
                          </a:solidFill>
                          <a:effectLst/>
                          <a:latin typeface="Arial Narrow"/>
                        </a:rPr>
                        <a:t>10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182"/>
                    </a:solidFill>
                  </a:tcPr>
                </a:tc>
                <a:tc>
                  <a:txBody>
                    <a:bodyPr/>
                    <a:lstStyle/>
                    <a:p>
                      <a:pPr algn="r" fontAlgn="b"/>
                      <a:r>
                        <a:rPr lang="es-CO" sz="1200" b="0" i="0" u="none" strike="noStrike">
                          <a:solidFill>
                            <a:srgbClr val="000000"/>
                          </a:solidFill>
                          <a:effectLst/>
                          <a:latin typeface="Arial Narrow"/>
                        </a:rPr>
                        <a:t>32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ED480"/>
                    </a:solidFill>
                  </a:tcPr>
                </a:tc>
                <a:tc>
                  <a:txBody>
                    <a:bodyPr/>
                    <a:lstStyle/>
                    <a:p>
                      <a:pPr algn="r" fontAlgn="b"/>
                      <a:r>
                        <a:rPr lang="es-CO" sz="1200" b="0" i="0" u="none" strike="noStrike">
                          <a:solidFill>
                            <a:srgbClr val="000000"/>
                          </a:solidFill>
                          <a:effectLst/>
                          <a:latin typeface="Arial Narrow"/>
                        </a:rPr>
                        <a:t>35</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ED07F"/>
                    </a:solidFill>
                  </a:tcPr>
                </a:tc>
                <a:tc>
                  <a:txBody>
                    <a:bodyPr/>
                    <a:lstStyle/>
                    <a:p>
                      <a:pPr algn="r" fontAlgn="b"/>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13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B84"/>
                    </a:solidFill>
                  </a:tcPr>
                </a:tc>
                <a:tc>
                  <a:txBody>
                    <a:bodyPr/>
                    <a:lstStyle/>
                    <a:p>
                      <a:pPr algn="r" fontAlgn="b"/>
                      <a:r>
                        <a:rPr lang="es-CO" sz="1200" b="0" i="0" u="none" strike="noStrike">
                          <a:solidFill>
                            <a:srgbClr val="000000"/>
                          </a:solidFill>
                          <a:effectLst/>
                          <a:latin typeface="Arial Narrow"/>
                        </a:rPr>
                        <a:t>29</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ED781"/>
                    </a:solidFill>
                  </a:tcPr>
                </a:tc>
                <a:tc>
                  <a:txBody>
                    <a:bodyPr/>
                    <a:lstStyle/>
                    <a:p>
                      <a:pPr algn="r" fontAlgn="b"/>
                      <a:r>
                        <a:rPr lang="es-CO" sz="1200" b="0" i="0" u="none" strike="noStrike" dirty="0">
                          <a:solidFill>
                            <a:srgbClr val="000000"/>
                          </a:solidFill>
                          <a:effectLst/>
                          <a:latin typeface="Arial Narrow"/>
                        </a:rPr>
                        <a:t>25</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DC82"/>
                    </a:solidFill>
                  </a:tcPr>
                </a:tc>
                <a:tc>
                  <a:txBody>
                    <a:bodyPr/>
                    <a:lstStyle/>
                    <a:p>
                      <a:pPr algn="r" fontAlgn="b"/>
                      <a:r>
                        <a:rPr lang="es-CO" sz="1200" b="0" i="0" u="none" strike="noStrike" dirty="0">
                          <a:solidFill>
                            <a:srgbClr val="000000"/>
                          </a:solidFill>
                          <a:effectLst/>
                          <a:latin typeface="Arial Narrow"/>
                        </a:rPr>
                        <a:t>14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A84"/>
                    </a:solidFill>
                  </a:tcPr>
                </a:tc>
                <a:tc>
                  <a:txBody>
                    <a:bodyPr/>
                    <a:lstStyle/>
                    <a:p>
                      <a:pPr algn="r" fontAlgn="b"/>
                      <a:r>
                        <a:rPr lang="es-CO" sz="1200" b="0" i="0" u="none" strike="noStrike" dirty="0">
                          <a:solidFill>
                            <a:srgbClr val="000000"/>
                          </a:solidFill>
                          <a:effectLst/>
                          <a:latin typeface="Arial Narrow"/>
                        </a:rPr>
                        <a:t>34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ED17F"/>
                    </a:solidFill>
                  </a:tcPr>
                </a:tc>
                <a:tc>
                  <a:txBody>
                    <a:bodyPr/>
                    <a:lstStyle/>
                    <a:p>
                      <a:pPr algn="r" fontAlgn="b"/>
                      <a:r>
                        <a:rPr lang="es-CO" sz="1200" b="0" i="0" u="none" strike="noStrike" dirty="0">
                          <a:solidFill>
                            <a:srgbClr val="000000"/>
                          </a:solidFill>
                          <a:effectLst/>
                          <a:latin typeface="Arial Narrow"/>
                        </a:rPr>
                        <a:t>43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C67D"/>
                    </a:solidFill>
                  </a:tcPr>
                </a:tc>
                <a:tc>
                  <a:txBody>
                    <a:bodyPr/>
                    <a:lstStyle/>
                    <a:p>
                      <a:pPr algn="r" fontAlgn="b"/>
                      <a:r>
                        <a:rPr lang="es-CO" sz="1200" b="0" i="0" u="none" strike="noStrike" dirty="0">
                          <a:solidFill>
                            <a:srgbClr val="000000"/>
                          </a:solidFill>
                          <a:effectLst/>
                          <a:latin typeface="Arial Narrow"/>
                        </a:rPr>
                        <a:t>19</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483"/>
                    </a:solidFill>
                  </a:tcPr>
                </a:tc>
                <a:tc>
                  <a:txBody>
                    <a:bodyPr/>
                    <a:lstStyle/>
                    <a:p>
                      <a:pPr algn="r" fontAlgn="b"/>
                      <a:r>
                        <a:rPr lang="es-CO" sz="1200" b="0" i="0" u="none" strike="noStrike" dirty="0">
                          <a:solidFill>
                            <a:srgbClr val="000000"/>
                          </a:solidFill>
                          <a:effectLst/>
                          <a:latin typeface="Arial Narrow"/>
                        </a:rPr>
                        <a:t>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0C17B"/>
                    </a:solidFill>
                  </a:tcPr>
                </a:tc>
                <a:tc>
                  <a:txBody>
                    <a:bodyPr/>
                    <a:lstStyle/>
                    <a:p>
                      <a:pPr algn="r" fontAlgn="b"/>
                      <a:r>
                        <a:rPr lang="es-CO" sz="1200" b="1" i="0" u="none" strike="noStrike">
                          <a:solidFill>
                            <a:srgbClr val="000000"/>
                          </a:solidFill>
                          <a:effectLst/>
                          <a:latin typeface="Arial Narrow"/>
                        </a:rPr>
                        <a:t>563</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8696B"/>
                    </a:solidFill>
                  </a:tcPr>
                </a:tc>
                <a:extLst>
                  <a:ext uri="{0D108BD9-81ED-4DB2-BD59-A6C34878D82A}">
                    <a16:rowId xmlns:a16="http://schemas.microsoft.com/office/drawing/2014/main" val="10001"/>
                  </a:ext>
                </a:extLst>
              </a:tr>
              <a:tr h="360000">
                <a:tc>
                  <a:txBody>
                    <a:bodyPr/>
                    <a:lstStyle/>
                    <a:p>
                      <a:pPr algn="l" fontAlgn="ctr"/>
                      <a:r>
                        <a:rPr lang="es-CO" sz="1200" b="0" i="0" u="none" strike="noStrike">
                          <a:solidFill>
                            <a:srgbClr val="000000"/>
                          </a:solidFill>
                          <a:effectLst/>
                          <a:latin typeface="Arial Narrow"/>
                        </a:rPr>
                        <a:t>Eventos con arbolado</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1200" b="0" i="0" u="none" strike="noStrike">
                          <a:solidFill>
                            <a:srgbClr val="000000"/>
                          </a:solidFill>
                          <a:effectLst/>
                          <a:latin typeface="Arial Narrow"/>
                        </a:rPr>
                        <a:t>90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A8D72"/>
                    </a:solidFill>
                  </a:tcPr>
                </a:tc>
                <a:tc>
                  <a:txBody>
                    <a:bodyPr/>
                    <a:lstStyle/>
                    <a:p>
                      <a:pPr algn="r" fontAlgn="b"/>
                      <a:r>
                        <a:rPr lang="es-CO" sz="1200" b="0" i="0" u="none" strike="noStrike" dirty="0">
                          <a:solidFill>
                            <a:srgbClr val="000000"/>
                          </a:solidFill>
                          <a:effectLst/>
                          <a:latin typeface="Arial Narrow"/>
                        </a:rPr>
                        <a:t>52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BB7B"/>
                    </a:solidFill>
                  </a:tcPr>
                </a:tc>
                <a:tc>
                  <a:txBody>
                    <a:bodyPr/>
                    <a:lstStyle/>
                    <a:p>
                      <a:pPr algn="r" fontAlgn="b"/>
                      <a:r>
                        <a:rPr lang="es-CO" sz="1200" b="0" i="0" u="none" strike="noStrike">
                          <a:solidFill>
                            <a:srgbClr val="000000"/>
                          </a:solidFill>
                          <a:effectLst/>
                          <a:latin typeface="Arial Narrow"/>
                        </a:rPr>
                        <a:t>119</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8696B"/>
                    </a:solidFill>
                  </a:tcPr>
                </a:tc>
                <a:tc>
                  <a:txBody>
                    <a:bodyPr/>
                    <a:lstStyle/>
                    <a:p>
                      <a:pPr algn="r" fontAlgn="b"/>
                      <a:r>
                        <a:rPr lang="es-CO" sz="1200" b="0" i="0" u="none" strike="noStrike" dirty="0">
                          <a:solidFill>
                            <a:srgbClr val="000000"/>
                          </a:solidFill>
                          <a:effectLst/>
                          <a:latin typeface="Arial Narrow"/>
                        </a:rPr>
                        <a:t>14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A84"/>
                    </a:solidFill>
                  </a:tcPr>
                </a:tc>
                <a:tc>
                  <a:txBody>
                    <a:bodyPr/>
                    <a:lstStyle/>
                    <a:p>
                      <a:pPr algn="r" fontAlgn="b"/>
                      <a:r>
                        <a:rPr lang="es-CO" sz="1200" b="0" i="0" u="none" strike="noStrike" dirty="0">
                          <a:solidFill>
                            <a:srgbClr val="000000"/>
                          </a:solidFill>
                          <a:effectLst/>
                          <a:latin typeface="Arial Narrow"/>
                        </a:rPr>
                        <a:t>24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DD82"/>
                    </a:solidFill>
                  </a:tcPr>
                </a:tc>
                <a:tc>
                  <a:txBody>
                    <a:bodyPr/>
                    <a:lstStyle/>
                    <a:p>
                      <a:pPr algn="r" fontAlgn="b"/>
                      <a:r>
                        <a:rPr lang="es-CO" sz="1200" b="0" i="0" u="none" strike="noStrike" dirty="0">
                          <a:solidFill>
                            <a:srgbClr val="000000"/>
                          </a:solidFill>
                          <a:effectLst/>
                          <a:latin typeface="Arial Narrow"/>
                        </a:rPr>
                        <a:t>6</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A6D17E"/>
                    </a:solidFill>
                  </a:tcPr>
                </a:tc>
                <a:tc>
                  <a:txBody>
                    <a:bodyPr/>
                    <a:lstStyle/>
                    <a:p>
                      <a:pPr algn="r" fontAlgn="b"/>
                      <a:r>
                        <a:rPr lang="es-CO" sz="1200" b="0" i="0" u="none" strike="noStrike">
                          <a:solidFill>
                            <a:srgbClr val="000000"/>
                          </a:solidFill>
                          <a:effectLst/>
                          <a:latin typeface="Arial Narrow"/>
                        </a:rPr>
                        <a:t>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0C17B"/>
                    </a:solidFill>
                  </a:tcPr>
                </a:tc>
                <a:tc>
                  <a:txBody>
                    <a:bodyPr/>
                    <a:lstStyle/>
                    <a:p>
                      <a:pPr algn="r" fontAlgn="b"/>
                      <a:r>
                        <a:rPr lang="es-CO" sz="1200" b="0" i="0" u="none" strike="noStrike" dirty="0">
                          <a:solidFill>
                            <a:srgbClr val="000000"/>
                          </a:solidFill>
                          <a:effectLst/>
                          <a:latin typeface="Arial Narrow"/>
                        </a:rPr>
                        <a:t>12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8E983"/>
                    </a:solidFill>
                  </a:tcPr>
                </a:tc>
                <a:tc>
                  <a:txBody>
                    <a:bodyPr/>
                    <a:lstStyle/>
                    <a:p>
                      <a:pPr algn="r" fontAlgn="b"/>
                      <a:r>
                        <a:rPr lang="es-CO" sz="1200" b="0" i="0" u="none" strike="noStrike" dirty="0">
                          <a:solidFill>
                            <a:srgbClr val="000000"/>
                          </a:solidFill>
                          <a:effectLst/>
                          <a:latin typeface="Arial Narrow"/>
                        </a:rPr>
                        <a:t>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8BC97D"/>
                    </a:solidFill>
                  </a:tcPr>
                </a:tc>
                <a:tc>
                  <a:txBody>
                    <a:bodyPr/>
                    <a:lstStyle/>
                    <a:p>
                      <a:pPr algn="r" fontAlgn="b"/>
                      <a:r>
                        <a:rPr lang="es-CO" sz="1200" b="0" i="0" u="none" strike="noStrike" dirty="0">
                          <a:solidFill>
                            <a:srgbClr val="000000"/>
                          </a:solidFill>
                          <a:effectLst/>
                          <a:latin typeface="Arial Narrow"/>
                        </a:rPr>
                        <a:t>14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A84"/>
                    </a:solidFill>
                  </a:tcPr>
                </a:tc>
                <a:tc>
                  <a:txBody>
                    <a:bodyPr/>
                    <a:lstStyle/>
                    <a:p>
                      <a:pPr algn="r" fontAlgn="b"/>
                      <a:r>
                        <a:rPr lang="es-CO" sz="1200" b="0" i="0" u="none" strike="noStrike" dirty="0">
                          <a:solidFill>
                            <a:srgbClr val="000000"/>
                          </a:solidFill>
                          <a:effectLst/>
                          <a:latin typeface="Arial Narrow"/>
                        </a:rPr>
                        <a:t>15</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884"/>
                    </a:solidFill>
                  </a:tcPr>
                </a:tc>
                <a:tc>
                  <a:txBody>
                    <a:bodyPr/>
                    <a:lstStyle/>
                    <a:p>
                      <a:pPr algn="r" fontAlgn="b"/>
                      <a:r>
                        <a:rPr lang="es-CO" sz="1200" b="0" i="0" u="none" strike="noStrike" dirty="0">
                          <a:solidFill>
                            <a:srgbClr val="000000"/>
                          </a:solidFill>
                          <a:effectLst/>
                          <a:latin typeface="Arial Narrow"/>
                        </a:rPr>
                        <a:t>71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A477"/>
                    </a:solidFill>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24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DD82"/>
                    </a:solidFill>
                  </a:tcPr>
                </a:tc>
                <a:tc>
                  <a:txBody>
                    <a:bodyPr/>
                    <a:lstStyle/>
                    <a:p>
                      <a:pPr algn="r" fontAlgn="b"/>
                      <a:r>
                        <a:rPr lang="es-CO" sz="1200" b="0" i="0" u="none" strike="noStrike" dirty="0">
                          <a:solidFill>
                            <a:srgbClr val="000000"/>
                          </a:solidFill>
                          <a:effectLst/>
                          <a:latin typeface="Arial Narrow"/>
                        </a:rPr>
                        <a:t>19</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483"/>
                    </a:solidFill>
                  </a:tcPr>
                </a:tc>
                <a:tc>
                  <a:txBody>
                    <a:bodyPr/>
                    <a:lstStyle/>
                    <a:p>
                      <a:pPr algn="r" fontAlgn="b"/>
                      <a:r>
                        <a:rPr lang="es-CO" sz="1200" b="0" i="0" u="none" strike="noStrike" dirty="0">
                          <a:solidFill>
                            <a:srgbClr val="000000"/>
                          </a:solidFill>
                          <a:effectLst/>
                          <a:latin typeface="Arial Narrow"/>
                        </a:rPr>
                        <a:t>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EC57C"/>
                    </a:solidFill>
                  </a:tcPr>
                </a:tc>
                <a:tc>
                  <a:txBody>
                    <a:bodyPr/>
                    <a:lstStyle/>
                    <a:p>
                      <a:pPr algn="r" fontAlgn="b"/>
                      <a:r>
                        <a:rPr lang="es-CO" sz="1200" b="0" i="0" u="none" strike="noStrike">
                          <a:solidFill>
                            <a:srgbClr val="000000"/>
                          </a:solidFill>
                          <a:effectLst/>
                          <a:latin typeface="Arial Narrow"/>
                        </a:rPr>
                        <a:t>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EC57C"/>
                    </a:solidFill>
                  </a:tcPr>
                </a:tc>
                <a:tc>
                  <a:txBody>
                    <a:bodyPr/>
                    <a:lstStyle/>
                    <a:p>
                      <a:pPr algn="r" fontAlgn="b"/>
                      <a:r>
                        <a:rPr lang="es-CO" sz="1200" b="0" i="0" u="none" strike="noStrike">
                          <a:solidFill>
                            <a:srgbClr val="000000"/>
                          </a:solidFill>
                          <a:effectLst/>
                          <a:latin typeface="Arial Narrow"/>
                        </a:rPr>
                        <a:t>10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182"/>
                    </a:solidFill>
                  </a:tcPr>
                </a:tc>
                <a:tc>
                  <a:txBody>
                    <a:bodyPr/>
                    <a:lstStyle/>
                    <a:p>
                      <a:pPr algn="r" fontAlgn="b"/>
                      <a:r>
                        <a:rPr lang="es-CO" sz="1200" b="0" i="0" u="none" strike="noStrike">
                          <a:solidFill>
                            <a:srgbClr val="000000"/>
                          </a:solidFill>
                          <a:effectLst/>
                          <a:latin typeface="Arial Narrow"/>
                        </a:rPr>
                        <a:t>30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ED680"/>
                    </a:solidFill>
                  </a:tcPr>
                </a:tc>
                <a:tc>
                  <a:txBody>
                    <a:bodyPr/>
                    <a:lstStyle/>
                    <a:p>
                      <a:pPr algn="r" fontAlgn="b"/>
                      <a:r>
                        <a:rPr lang="es-CO" sz="1200" b="0" i="0" u="none" strike="noStrike">
                          <a:solidFill>
                            <a:srgbClr val="000000"/>
                          </a:solidFill>
                          <a:effectLst/>
                          <a:latin typeface="Arial Narrow"/>
                        </a:rPr>
                        <a:t>22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082"/>
                    </a:solidFill>
                  </a:tcPr>
                </a:tc>
                <a:tc>
                  <a:txBody>
                    <a:bodyPr/>
                    <a:lstStyle/>
                    <a:p>
                      <a:pPr algn="r" fontAlgn="b"/>
                      <a:r>
                        <a:rPr lang="es-CO" sz="1200" b="0" i="0" u="none" strike="noStrike" dirty="0">
                          <a:solidFill>
                            <a:srgbClr val="000000"/>
                          </a:solidFill>
                          <a:effectLst/>
                          <a:latin typeface="Arial Narrow"/>
                        </a:rPr>
                        <a:t>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0C17B"/>
                    </a:solidFill>
                  </a:tcPr>
                </a:tc>
                <a:tc>
                  <a:txBody>
                    <a:bodyPr/>
                    <a:lstStyle/>
                    <a:p>
                      <a:pPr algn="r" fontAlgn="b"/>
                      <a:r>
                        <a:rPr lang="es-CO" sz="1200" b="1" i="0" u="none" strike="noStrike" dirty="0">
                          <a:solidFill>
                            <a:srgbClr val="000000"/>
                          </a:solidFill>
                          <a:effectLst/>
                          <a:latin typeface="Arial Narrow"/>
                        </a:rPr>
                        <a:t>536</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9706D"/>
                    </a:solidFill>
                  </a:tcPr>
                </a:tc>
                <a:extLst>
                  <a:ext uri="{0D108BD9-81ED-4DB2-BD59-A6C34878D82A}">
                    <a16:rowId xmlns:a16="http://schemas.microsoft.com/office/drawing/2014/main" val="10002"/>
                  </a:ext>
                </a:extLst>
              </a:tr>
              <a:tr h="360000">
                <a:tc>
                  <a:txBody>
                    <a:bodyPr/>
                    <a:lstStyle/>
                    <a:p>
                      <a:pPr algn="l" fontAlgn="ctr"/>
                      <a:r>
                        <a:rPr lang="es-CO" sz="1200" b="0" i="0" u="none" strike="noStrike">
                          <a:solidFill>
                            <a:srgbClr val="000000"/>
                          </a:solidFill>
                          <a:effectLst/>
                          <a:latin typeface="Arial Narrow"/>
                        </a:rPr>
                        <a:t>Eventos por vientos</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0C17B"/>
                    </a:solidFill>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0C17B"/>
                    </a:solidFill>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1" i="0" u="none" strike="noStrike" dirty="0">
                          <a:solidFill>
                            <a:srgbClr val="000000"/>
                          </a:solidFill>
                          <a:effectLst/>
                          <a:latin typeface="Arial Narrow"/>
                        </a:rPr>
                        <a:t>4</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B84"/>
                    </a:solidFill>
                  </a:tcPr>
                </a:tc>
                <a:extLst>
                  <a:ext uri="{0D108BD9-81ED-4DB2-BD59-A6C34878D82A}">
                    <a16:rowId xmlns:a16="http://schemas.microsoft.com/office/drawing/2014/main" val="10003"/>
                  </a:ext>
                </a:extLst>
              </a:tr>
              <a:tr h="360000">
                <a:tc>
                  <a:txBody>
                    <a:bodyPr/>
                    <a:lstStyle/>
                    <a:p>
                      <a:pPr algn="l" fontAlgn="ctr"/>
                      <a:r>
                        <a:rPr lang="es-CO" sz="1200" b="0" i="0" u="none" strike="noStrike">
                          <a:solidFill>
                            <a:srgbClr val="000000"/>
                          </a:solidFill>
                          <a:effectLst/>
                          <a:latin typeface="Arial Narrow"/>
                        </a:rPr>
                        <a:t>Granizada</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1" i="0" u="none" strike="noStrike" dirty="0">
                          <a:solidFill>
                            <a:srgbClr val="000000"/>
                          </a:solidFill>
                          <a:effectLst/>
                          <a:latin typeface="Arial Narrow"/>
                        </a:rPr>
                        <a:t>3</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BDC81"/>
                    </a:solidFill>
                  </a:tcPr>
                </a:tc>
                <a:extLst>
                  <a:ext uri="{0D108BD9-81ED-4DB2-BD59-A6C34878D82A}">
                    <a16:rowId xmlns:a16="http://schemas.microsoft.com/office/drawing/2014/main" val="10004"/>
                  </a:ext>
                </a:extLst>
              </a:tr>
              <a:tr h="360000">
                <a:tc>
                  <a:txBody>
                    <a:bodyPr/>
                    <a:lstStyle/>
                    <a:p>
                      <a:pPr algn="l" fontAlgn="ctr"/>
                      <a:r>
                        <a:rPr lang="es-CO" sz="1200" b="0" i="0" u="none" strike="noStrike">
                          <a:solidFill>
                            <a:srgbClr val="000000"/>
                          </a:solidFill>
                          <a:effectLst/>
                          <a:latin typeface="Arial Narrow"/>
                        </a:rPr>
                        <a:t>Inundación</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1" i="0" u="none" strike="noStrike" dirty="0">
                          <a:solidFill>
                            <a:srgbClr val="000000"/>
                          </a:solidFill>
                          <a:effectLst/>
                          <a:latin typeface="Arial Narrow"/>
                        </a:rPr>
                        <a:t>1</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63BE7B"/>
                    </a:solidFill>
                  </a:tcPr>
                </a:tc>
                <a:extLst>
                  <a:ext uri="{0D108BD9-81ED-4DB2-BD59-A6C34878D82A}">
                    <a16:rowId xmlns:a16="http://schemas.microsoft.com/office/drawing/2014/main" val="10005"/>
                  </a:ext>
                </a:extLst>
              </a:tr>
              <a:tr h="360000">
                <a:tc>
                  <a:txBody>
                    <a:bodyPr/>
                    <a:lstStyle/>
                    <a:p>
                      <a:pPr algn="l" fontAlgn="ctr"/>
                      <a:r>
                        <a:rPr lang="es-CO" sz="1200" b="0" i="0" u="none" strike="noStrike">
                          <a:solidFill>
                            <a:srgbClr val="000000"/>
                          </a:solidFill>
                          <a:effectLst/>
                          <a:latin typeface="Arial Narrow"/>
                        </a:rPr>
                        <a:t>Movimientos en masa</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1200" b="0" i="0" u="none" strike="noStrike">
                          <a:solidFill>
                            <a:srgbClr val="000000"/>
                          </a:solidFill>
                          <a:effectLst/>
                          <a:latin typeface="Arial Narrow"/>
                        </a:rPr>
                        <a:t>9</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FDD81"/>
                    </a:solidFill>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a:solidFill>
                            <a:srgbClr val="000000"/>
                          </a:solidFill>
                          <a:effectLst/>
                          <a:latin typeface="Arial Narrow"/>
                        </a:rPr>
                        <a:t>10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182"/>
                    </a:solidFill>
                  </a:tcPr>
                </a:tc>
                <a:tc>
                  <a:txBody>
                    <a:bodyPr/>
                    <a:lstStyle/>
                    <a:p>
                      <a:pPr algn="r" fontAlgn="b"/>
                      <a:r>
                        <a:rPr lang="es-CO" sz="1200" b="0" i="0" u="none" strike="noStrike">
                          <a:solidFill>
                            <a:srgbClr val="000000"/>
                          </a:solidFill>
                          <a:effectLst/>
                          <a:latin typeface="Arial Narrow"/>
                        </a:rPr>
                        <a:t>27</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DA81"/>
                    </a:solidFill>
                  </a:tcPr>
                </a:tc>
                <a:tc>
                  <a:txBody>
                    <a:bodyPr/>
                    <a:lstStyle/>
                    <a:p>
                      <a:pPr algn="r" fontAlgn="b"/>
                      <a:r>
                        <a:rPr lang="es-CO" sz="1200" b="0" i="0" u="none" strike="noStrike">
                          <a:solidFill>
                            <a:srgbClr val="000000"/>
                          </a:solidFill>
                          <a:effectLst/>
                          <a:latin typeface="Arial Narrow"/>
                        </a:rPr>
                        <a:t>7</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B4D57F"/>
                    </a:solidFill>
                  </a:tcPr>
                </a:tc>
                <a:tc>
                  <a:txBody>
                    <a:bodyPr/>
                    <a:lstStyle/>
                    <a:p>
                      <a:pPr algn="r" fontAlgn="b"/>
                      <a:r>
                        <a:rPr lang="es-CO" sz="1200" b="0" i="0" u="none" strike="noStrike">
                          <a:solidFill>
                            <a:srgbClr val="000000"/>
                          </a:solidFill>
                          <a:effectLst/>
                          <a:latin typeface="Arial Narrow"/>
                        </a:rPr>
                        <a:t>2</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70C17B"/>
                    </a:solidFill>
                  </a:tcPr>
                </a:tc>
                <a:tc>
                  <a:txBody>
                    <a:bodyPr/>
                    <a:lstStyle/>
                    <a:p>
                      <a:pPr algn="r" fontAlgn="b"/>
                      <a:r>
                        <a:rPr lang="es-CO" sz="1200" b="0" i="0" u="none" strike="noStrike">
                          <a:solidFill>
                            <a:srgbClr val="000000"/>
                          </a:solidFill>
                          <a:effectLst/>
                          <a:latin typeface="Arial Narrow"/>
                        </a:rPr>
                        <a:t>24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DD82"/>
                    </a:solidFill>
                  </a:tcPr>
                </a:tc>
                <a:tc>
                  <a:txBody>
                    <a:bodyPr/>
                    <a:lstStyle/>
                    <a:p>
                      <a:pPr algn="r" fontAlgn="b"/>
                      <a:r>
                        <a:rPr lang="es-CO" sz="1200" b="0" i="0" u="none" strike="noStrike" dirty="0">
                          <a:solidFill>
                            <a:srgbClr val="000000"/>
                          </a:solidFill>
                          <a:effectLst/>
                          <a:latin typeface="Arial Narrow"/>
                        </a:rPr>
                        <a:t>20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E283"/>
                    </a:solidFill>
                  </a:tcPr>
                </a:tc>
                <a:tc>
                  <a:txBody>
                    <a:bodyPr/>
                    <a:lstStyle/>
                    <a:p>
                      <a:pPr algn="r" fontAlgn="b"/>
                      <a:r>
                        <a:rPr lang="es-CO" sz="1200" b="0" i="0" u="none" strike="noStrike" dirty="0">
                          <a:solidFill>
                            <a:srgbClr val="000000"/>
                          </a:solidFill>
                          <a:effectLst/>
                          <a:latin typeface="Arial Narrow"/>
                        </a:rPr>
                        <a:t>11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AE582"/>
                    </a:solidFill>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b"/>
                      <a:r>
                        <a:rPr lang="es-CO" sz="1200" b="1" i="0" u="none" strike="noStrike" dirty="0">
                          <a:solidFill>
                            <a:srgbClr val="000000"/>
                          </a:solidFill>
                          <a:effectLst/>
                          <a:latin typeface="Arial Narrow"/>
                        </a:rPr>
                        <a:t>110</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ED380"/>
                    </a:solidFill>
                  </a:tcPr>
                </a:tc>
                <a:extLst>
                  <a:ext uri="{0D108BD9-81ED-4DB2-BD59-A6C34878D82A}">
                    <a16:rowId xmlns:a16="http://schemas.microsoft.com/office/drawing/2014/main" val="10006"/>
                  </a:ext>
                </a:extLst>
              </a:tr>
              <a:tr h="360000">
                <a:tc>
                  <a:txBody>
                    <a:bodyPr/>
                    <a:lstStyle/>
                    <a:p>
                      <a:pPr algn="l" fontAlgn="ctr"/>
                      <a:r>
                        <a:rPr lang="es-CO" sz="1200" b="0" i="0" u="none" strike="noStrike">
                          <a:solidFill>
                            <a:srgbClr val="000000"/>
                          </a:solidFill>
                          <a:effectLst/>
                          <a:latin typeface="Arial Narrow"/>
                        </a:rPr>
                        <a:t>Tormenta eléctrica</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0" i="0" u="none" strike="noStrike" dirty="0">
                          <a:solidFill>
                            <a:srgbClr val="000000"/>
                          </a:solidFill>
                          <a:effectLst/>
                          <a:latin typeface="Arial Narrow"/>
                        </a:rPr>
                        <a:t> </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1" i="0" u="none" strike="noStrike" dirty="0">
                          <a:solidFill>
                            <a:srgbClr val="000000"/>
                          </a:solidFill>
                          <a:effectLst/>
                          <a:latin typeface="Arial Narrow"/>
                        </a:rPr>
                        <a:t>3</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BDC81"/>
                    </a:solidFill>
                  </a:tcPr>
                </a:tc>
                <a:extLst>
                  <a:ext uri="{0D108BD9-81ED-4DB2-BD59-A6C34878D82A}">
                    <a16:rowId xmlns:a16="http://schemas.microsoft.com/office/drawing/2014/main" val="10007"/>
                  </a:ext>
                </a:extLst>
              </a:tr>
              <a:tr h="360000">
                <a:tc>
                  <a:txBody>
                    <a:bodyPr/>
                    <a:lstStyle/>
                    <a:p>
                      <a:pPr algn="l" fontAlgn="b"/>
                      <a:r>
                        <a:rPr lang="es-CO" sz="1200" b="1" i="0" u="none" strike="noStrike">
                          <a:solidFill>
                            <a:srgbClr val="000000"/>
                          </a:solidFill>
                          <a:effectLst/>
                          <a:latin typeface="Arial Narrow"/>
                        </a:rPr>
                        <a:t>Total general</a:t>
                      </a:r>
                    </a:p>
                  </a:txBody>
                  <a:tcPr marL="4934" marR="4934" marT="4934" marB="0" anchor="b">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200" b="1" i="0" u="none" strike="noStrike">
                          <a:solidFill>
                            <a:srgbClr val="000000"/>
                          </a:solidFill>
                          <a:effectLst/>
                          <a:latin typeface="Arial Narrow"/>
                        </a:rPr>
                        <a:t>193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796F"/>
                    </a:solidFill>
                  </a:tcPr>
                </a:tc>
                <a:tc>
                  <a:txBody>
                    <a:bodyPr/>
                    <a:lstStyle/>
                    <a:p>
                      <a:pPr algn="r" fontAlgn="b"/>
                      <a:r>
                        <a:rPr lang="es-CO" sz="1200" b="1" i="0" u="none" strike="noStrike">
                          <a:solidFill>
                            <a:srgbClr val="000000"/>
                          </a:solidFill>
                          <a:effectLst/>
                          <a:latin typeface="Arial Narrow"/>
                        </a:rPr>
                        <a:t>100</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BF7C"/>
                    </a:solidFill>
                  </a:tcPr>
                </a:tc>
                <a:tc>
                  <a:txBody>
                    <a:bodyPr/>
                    <a:lstStyle/>
                    <a:p>
                      <a:pPr algn="r" fontAlgn="b"/>
                      <a:r>
                        <a:rPr lang="es-CO" sz="1200" b="1" i="0" u="none" strike="noStrike">
                          <a:solidFill>
                            <a:srgbClr val="000000"/>
                          </a:solidFill>
                          <a:effectLst/>
                          <a:latin typeface="Arial Narrow"/>
                        </a:rPr>
                        <a:t>214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r" fontAlgn="b"/>
                      <a:r>
                        <a:rPr lang="es-CO" sz="1200" b="1" i="0" u="none" strike="noStrike">
                          <a:solidFill>
                            <a:srgbClr val="000000"/>
                          </a:solidFill>
                          <a:effectLst/>
                          <a:latin typeface="Arial Narrow"/>
                        </a:rPr>
                        <a:t>37</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683"/>
                    </a:solidFill>
                  </a:tcPr>
                </a:tc>
                <a:tc>
                  <a:txBody>
                    <a:bodyPr/>
                    <a:lstStyle/>
                    <a:p>
                      <a:pPr algn="r" fontAlgn="b"/>
                      <a:r>
                        <a:rPr lang="es-CO" sz="1200" b="1" i="0" u="none" strike="noStrike">
                          <a:solidFill>
                            <a:srgbClr val="000000"/>
                          </a:solidFill>
                          <a:effectLst/>
                          <a:latin typeface="Arial Narrow"/>
                        </a:rPr>
                        <a:t>55</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182"/>
                    </a:solidFill>
                  </a:tcPr>
                </a:tc>
                <a:tc>
                  <a:txBody>
                    <a:bodyPr/>
                    <a:lstStyle/>
                    <a:p>
                      <a:pPr algn="r" fontAlgn="b"/>
                      <a:r>
                        <a:rPr lang="es-CO" sz="1200" b="1" i="0" u="none" strike="noStrike">
                          <a:solidFill>
                            <a:srgbClr val="000000"/>
                          </a:solidFill>
                          <a:effectLst/>
                          <a:latin typeface="Arial Narrow"/>
                        </a:rPr>
                        <a:t>13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CC97D"/>
                    </a:solidFill>
                  </a:tcPr>
                </a:tc>
                <a:tc>
                  <a:txBody>
                    <a:bodyPr/>
                    <a:lstStyle/>
                    <a:p>
                      <a:pPr algn="r" fontAlgn="b"/>
                      <a:r>
                        <a:rPr lang="es-CO" sz="1200" b="1" i="0" u="none" strike="noStrike">
                          <a:solidFill>
                            <a:srgbClr val="000000"/>
                          </a:solidFill>
                          <a:effectLst/>
                          <a:latin typeface="Arial Narrow"/>
                        </a:rPr>
                        <a:t>5</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BC07B"/>
                    </a:solidFill>
                  </a:tcPr>
                </a:tc>
                <a:tc>
                  <a:txBody>
                    <a:bodyPr/>
                    <a:lstStyle/>
                    <a:p>
                      <a:pPr algn="r" fontAlgn="b"/>
                      <a:r>
                        <a:rPr lang="es-CO" sz="1200" b="1" i="0" u="none" strike="noStrike">
                          <a:solidFill>
                            <a:srgbClr val="000000"/>
                          </a:solidFill>
                          <a:effectLst/>
                          <a:latin typeface="Arial Narrow"/>
                        </a:rPr>
                        <a:t>23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5D57F"/>
                    </a:solidFill>
                  </a:tcPr>
                </a:tc>
                <a:tc>
                  <a:txBody>
                    <a:bodyPr/>
                    <a:lstStyle/>
                    <a:p>
                      <a:pPr algn="r" fontAlgn="b"/>
                      <a:r>
                        <a:rPr lang="es-CO" sz="1200" b="1" i="0" u="none" strike="noStrike">
                          <a:solidFill>
                            <a:srgbClr val="000000"/>
                          </a:solidFill>
                          <a:effectLst/>
                          <a:latin typeface="Arial Narrow"/>
                        </a:rPr>
                        <a:t>7</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3C27B"/>
                    </a:solidFill>
                  </a:tcPr>
                </a:tc>
                <a:tc>
                  <a:txBody>
                    <a:bodyPr/>
                    <a:lstStyle/>
                    <a:p>
                      <a:pPr algn="r" fontAlgn="b"/>
                      <a:r>
                        <a:rPr lang="es-CO" sz="1200" b="1" i="0" u="none" strike="noStrike">
                          <a:solidFill>
                            <a:srgbClr val="000000"/>
                          </a:solidFill>
                          <a:effectLst/>
                          <a:latin typeface="Arial Narrow"/>
                        </a:rPr>
                        <a:t>34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282"/>
                    </a:solidFill>
                  </a:tcPr>
                </a:tc>
                <a:tc>
                  <a:txBody>
                    <a:bodyPr/>
                    <a:lstStyle/>
                    <a:p>
                      <a:pPr algn="r" fontAlgn="b"/>
                      <a:r>
                        <a:rPr lang="es-CO" sz="1200" b="1" i="0" u="none" strike="noStrike">
                          <a:solidFill>
                            <a:srgbClr val="000000"/>
                          </a:solidFill>
                          <a:effectLst/>
                          <a:latin typeface="Arial Narrow"/>
                        </a:rPr>
                        <a:t>76</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17F"/>
                    </a:solidFill>
                  </a:tcPr>
                </a:tc>
                <a:tc>
                  <a:txBody>
                    <a:bodyPr/>
                    <a:lstStyle/>
                    <a:p>
                      <a:pPr algn="r" fontAlgn="b"/>
                      <a:r>
                        <a:rPr lang="es-CO" sz="1200" b="1" i="0" u="none" strike="noStrike">
                          <a:solidFill>
                            <a:srgbClr val="000000"/>
                          </a:solidFill>
                          <a:effectLst/>
                          <a:latin typeface="Arial Narrow"/>
                        </a:rPr>
                        <a:t>113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B57A"/>
                    </a:solidFill>
                  </a:tcPr>
                </a:tc>
                <a:tc>
                  <a:txBody>
                    <a:bodyPr/>
                    <a:lstStyle/>
                    <a:p>
                      <a:pPr algn="r" fontAlgn="b"/>
                      <a:r>
                        <a:rPr lang="es-CO" sz="1200" b="1" i="0" u="none" strike="noStrike">
                          <a:solidFill>
                            <a:srgbClr val="000000"/>
                          </a:solidFill>
                          <a:effectLst/>
                          <a:latin typeface="Arial Narrow"/>
                        </a:rPr>
                        <a:t>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r" fontAlgn="b"/>
                      <a:r>
                        <a:rPr lang="es-CO" sz="1200" b="1" i="0" u="none" strike="noStrike">
                          <a:solidFill>
                            <a:srgbClr val="000000"/>
                          </a:solidFill>
                          <a:effectLst/>
                          <a:latin typeface="Arial Narrow"/>
                        </a:rPr>
                        <a:t>61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C82"/>
                    </a:solidFill>
                  </a:tcPr>
                </a:tc>
                <a:tc>
                  <a:txBody>
                    <a:bodyPr/>
                    <a:lstStyle/>
                    <a:p>
                      <a:pPr algn="r" fontAlgn="b"/>
                      <a:r>
                        <a:rPr lang="es-CO" sz="1200" b="1" i="0" u="none" strike="noStrike">
                          <a:solidFill>
                            <a:srgbClr val="000000"/>
                          </a:solidFill>
                          <a:effectLst/>
                          <a:latin typeface="Arial Narrow"/>
                        </a:rPr>
                        <a:t>68</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781"/>
                    </a:solidFill>
                  </a:tcPr>
                </a:tc>
                <a:tc>
                  <a:txBody>
                    <a:bodyPr/>
                    <a:lstStyle/>
                    <a:p>
                      <a:pPr algn="r" fontAlgn="b"/>
                      <a:r>
                        <a:rPr lang="es-CO" sz="1200" b="1" i="0" u="none" strike="noStrike">
                          <a:solidFill>
                            <a:srgbClr val="000000"/>
                          </a:solidFill>
                          <a:effectLst/>
                          <a:latin typeface="Arial Narrow"/>
                        </a:rPr>
                        <a:t>39</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6E883"/>
                    </a:solidFill>
                  </a:tcPr>
                </a:tc>
                <a:tc>
                  <a:txBody>
                    <a:bodyPr/>
                    <a:lstStyle/>
                    <a:p>
                      <a:pPr algn="r" fontAlgn="b"/>
                      <a:r>
                        <a:rPr lang="es-CO" sz="1200" b="1" i="0" u="none" strike="noStrike">
                          <a:solidFill>
                            <a:srgbClr val="000000"/>
                          </a:solidFill>
                          <a:effectLst/>
                          <a:latin typeface="Arial Narrow"/>
                        </a:rPr>
                        <a:t>17</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CCE7E"/>
                    </a:solidFill>
                  </a:tcPr>
                </a:tc>
                <a:tc>
                  <a:txBody>
                    <a:bodyPr/>
                    <a:lstStyle/>
                    <a:p>
                      <a:pPr algn="r" fontAlgn="b"/>
                      <a:r>
                        <a:rPr lang="es-CO" sz="1200" b="1" i="0" u="none" strike="noStrike">
                          <a:solidFill>
                            <a:srgbClr val="000000"/>
                          </a:solidFill>
                          <a:effectLst/>
                          <a:latin typeface="Arial Narrow"/>
                        </a:rPr>
                        <a:t>44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984"/>
                    </a:solidFill>
                  </a:tcPr>
                </a:tc>
                <a:tc>
                  <a:txBody>
                    <a:bodyPr/>
                    <a:lstStyle/>
                    <a:p>
                      <a:pPr algn="r" fontAlgn="b"/>
                      <a:r>
                        <a:rPr lang="es-CO" sz="1200" b="1" i="0" u="none" strike="noStrike" dirty="0">
                          <a:solidFill>
                            <a:srgbClr val="000000"/>
                          </a:solidFill>
                          <a:effectLst/>
                          <a:latin typeface="Arial Narrow"/>
                        </a:rPr>
                        <a:t>73</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380"/>
                    </a:solidFill>
                  </a:tcPr>
                </a:tc>
                <a:tc>
                  <a:txBody>
                    <a:bodyPr/>
                    <a:lstStyle/>
                    <a:p>
                      <a:pPr algn="r" fontAlgn="b"/>
                      <a:r>
                        <a:rPr lang="es-CO" sz="1200" b="1" i="0" u="none" strike="noStrike" dirty="0">
                          <a:solidFill>
                            <a:srgbClr val="000000"/>
                          </a:solidFill>
                          <a:effectLst/>
                          <a:latin typeface="Arial Narrow"/>
                        </a:rPr>
                        <a:t>41</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r" fontAlgn="b"/>
                      <a:r>
                        <a:rPr lang="es-CO" sz="1200" b="1" i="0" u="none" strike="noStrike" dirty="0">
                          <a:solidFill>
                            <a:srgbClr val="000000"/>
                          </a:solidFill>
                          <a:effectLst/>
                          <a:latin typeface="Arial Narrow"/>
                        </a:rPr>
                        <a:t>4</a:t>
                      </a:r>
                    </a:p>
                  </a:txBody>
                  <a:tcPr marL="4934" marR="4934" marT="4934"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7BF7B"/>
                    </a:solidFill>
                  </a:tcPr>
                </a:tc>
                <a:tc>
                  <a:txBody>
                    <a:bodyPr/>
                    <a:lstStyle/>
                    <a:p>
                      <a:pPr algn="r" fontAlgn="b"/>
                      <a:r>
                        <a:rPr lang="es-CO" sz="1200" b="1" i="0" u="none" strike="noStrike" dirty="0">
                          <a:solidFill>
                            <a:srgbClr val="000000"/>
                          </a:solidFill>
                          <a:effectLst/>
                          <a:latin typeface="Arial Narrow"/>
                        </a:rPr>
                        <a:t>1220</a:t>
                      </a:r>
                    </a:p>
                  </a:txBody>
                  <a:tcPr marL="4934" marR="4934" marT="49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207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pic>
        <p:nvPicPr>
          <p:cNvPr id="10" name="Imagen 4"/>
          <p:cNvPicPr>
            <a:picLocks noChangeAspect="1"/>
          </p:cNvPicPr>
          <p:nvPr/>
        </p:nvPicPr>
        <p:blipFill rotWithShape="1">
          <a:blip r:embed="rId2" cstate="print">
            <a:extLst>
              <a:ext uri="{28A0092B-C50C-407E-A947-70E740481C1C}">
                <a14:useLocalDpi xmlns:a14="http://schemas.microsoft.com/office/drawing/2010/main" val="0"/>
              </a:ext>
            </a:extLst>
          </a:blip>
          <a:srcRect b="16810"/>
          <a:stretch/>
        </p:blipFill>
        <p:spPr>
          <a:xfrm>
            <a:off x="395536" y="1597984"/>
            <a:ext cx="8294134" cy="3428270"/>
          </a:xfrm>
          <a:prstGeom prst="rect">
            <a:avLst/>
          </a:prstGeom>
        </p:spPr>
      </p:pic>
      <p:sp>
        <p:nvSpPr>
          <p:cNvPr id="2" name="CuadroTexto 1"/>
          <p:cNvSpPr txBox="1"/>
          <p:nvPr/>
        </p:nvSpPr>
        <p:spPr>
          <a:xfrm>
            <a:off x="6564502" y="1935388"/>
            <a:ext cx="1760290" cy="400110"/>
          </a:xfrm>
          <a:prstGeom prst="rect">
            <a:avLst/>
          </a:prstGeom>
          <a:noFill/>
        </p:spPr>
        <p:txBody>
          <a:bodyPr wrap="none" rtlCol="0">
            <a:spAutoFit/>
          </a:bodyPr>
          <a:lstStyle/>
          <a:p>
            <a:pPr algn="ctr"/>
            <a:r>
              <a:rPr lang="es-ES" dirty="0">
                <a:latin typeface="Arial Narrow" panose="020B0606020202030204" pitchFamily="34" charset="0"/>
              </a:rPr>
              <a:t>Total eventos: </a:t>
            </a:r>
            <a:r>
              <a:rPr lang="es-ES" sz="2000" b="1" dirty="0">
                <a:latin typeface="Arial Narrow" panose="020B0606020202030204" pitchFamily="34" charset="0"/>
              </a:rPr>
              <a:t>563</a:t>
            </a:r>
          </a:p>
        </p:txBody>
      </p:sp>
      <p:sp>
        <p:nvSpPr>
          <p:cNvPr id="31" name="Elipse 30"/>
          <p:cNvSpPr/>
          <p:nvPr/>
        </p:nvSpPr>
        <p:spPr>
          <a:xfrm>
            <a:off x="1806566" y="2173411"/>
            <a:ext cx="341064" cy="3104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34" name="CuadroTexto 33"/>
          <p:cNvSpPr txBox="1"/>
          <p:nvPr/>
        </p:nvSpPr>
        <p:spPr>
          <a:xfrm>
            <a:off x="1795192" y="2159475"/>
            <a:ext cx="452828" cy="338554"/>
          </a:xfrm>
          <a:prstGeom prst="rect">
            <a:avLst/>
          </a:prstGeom>
          <a:noFill/>
        </p:spPr>
        <p:txBody>
          <a:bodyPr wrap="square" rtlCol="0">
            <a:spAutoFit/>
          </a:bodyPr>
          <a:lstStyle/>
          <a:p>
            <a:r>
              <a:rPr lang="es-ES" sz="1600" b="1" dirty="0">
                <a:latin typeface="Arial Narrow" panose="020B0606020202030204" pitchFamily="34" charset="0"/>
                <a:cs typeface="Arial" panose="020B0604020202020204" pitchFamily="34" charset="0"/>
              </a:rPr>
              <a:t>91</a:t>
            </a:r>
          </a:p>
        </p:txBody>
      </p:sp>
      <p:sp>
        <p:nvSpPr>
          <p:cNvPr id="99" name="Elipse 98"/>
          <p:cNvSpPr/>
          <p:nvPr/>
        </p:nvSpPr>
        <p:spPr>
          <a:xfrm>
            <a:off x="4458893" y="1899158"/>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00" name="CuadroTexto 99"/>
          <p:cNvSpPr txBox="1"/>
          <p:nvPr/>
        </p:nvSpPr>
        <p:spPr>
          <a:xfrm>
            <a:off x="4407989" y="1882831"/>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a:t>
            </a:r>
          </a:p>
        </p:txBody>
      </p:sp>
      <p:sp>
        <p:nvSpPr>
          <p:cNvPr id="102" name="Elipse 101"/>
          <p:cNvSpPr/>
          <p:nvPr/>
        </p:nvSpPr>
        <p:spPr>
          <a:xfrm>
            <a:off x="3649409" y="3528889"/>
            <a:ext cx="285834" cy="2601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03" name="CuadroTexto 102"/>
          <p:cNvSpPr txBox="1"/>
          <p:nvPr/>
        </p:nvSpPr>
        <p:spPr>
          <a:xfrm>
            <a:off x="3572626" y="3479483"/>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10</a:t>
            </a:r>
          </a:p>
        </p:txBody>
      </p:sp>
      <p:sp>
        <p:nvSpPr>
          <p:cNvPr id="114" name="Elipse 113"/>
          <p:cNvSpPr/>
          <p:nvPr/>
        </p:nvSpPr>
        <p:spPr>
          <a:xfrm>
            <a:off x="2791591" y="3057319"/>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15" name="CuadroTexto 114"/>
          <p:cNvSpPr txBox="1"/>
          <p:nvPr/>
        </p:nvSpPr>
        <p:spPr>
          <a:xfrm>
            <a:off x="2740687" y="304099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23</a:t>
            </a:r>
          </a:p>
        </p:txBody>
      </p:sp>
      <p:sp>
        <p:nvSpPr>
          <p:cNvPr id="117" name="Elipse 116"/>
          <p:cNvSpPr/>
          <p:nvPr/>
        </p:nvSpPr>
        <p:spPr>
          <a:xfrm>
            <a:off x="1246714" y="2862558"/>
            <a:ext cx="341064" cy="3104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18" name="CuadroTexto 117"/>
          <p:cNvSpPr txBox="1"/>
          <p:nvPr/>
        </p:nvSpPr>
        <p:spPr>
          <a:xfrm>
            <a:off x="1195810" y="2846231"/>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91</a:t>
            </a:r>
          </a:p>
        </p:txBody>
      </p:sp>
      <p:sp>
        <p:nvSpPr>
          <p:cNvPr id="120" name="Elipse 119"/>
          <p:cNvSpPr/>
          <p:nvPr/>
        </p:nvSpPr>
        <p:spPr>
          <a:xfrm>
            <a:off x="2098898" y="3553912"/>
            <a:ext cx="341064" cy="3104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21" name="CuadroTexto 120"/>
          <p:cNvSpPr txBox="1"/>
          <p:nvPr/>
        </p:nvSpPr>
        <p:spPr>
          <a:xfrm>
            <a:off x="2047994" y="3537585"/>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47</a:t>
            </a:r>
          </a:p>
        </p:txBody>
      </p:sp>
      <p:cxnSp>
        <p:nvCxnSpPr>
          <p:cNvPr id="126" name="Conector recto de flecha 125"/>
          <p:cNvCxnSpPr>
            <a:endCxn id="100" idx="2"/>
          </p:cNvCxnSpPr>
          <p:nvPr/>
        </p:nvCxnSpPr>
        <p:spPr>
          <a:xfrm flipV="1">
            <a:off x="3927271" y="2221385"/>
            <a:ext cx="707132" cy="77712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34" name="Elipse 133"/>
          <p:cNvSpPr/>
          <p:nvPr/>
        </p:nvSpPr>
        <p:spPr>
          <a:xfrm>
            <a:off x="4679785" y="2548487"/>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35" name="CuadroTexto 134"/>
          <p:cNvSpPr txBox="1"/>
          <p:nvPr/>
        </p:nvSpPr>
        <p:spPr>
          <a:xfrm>
            <a:off x="4628881" y="2532160"/>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29</a:t>
            </a:r>
          </a:p>
        </p:txBody>
      </p:sp>
      <p:sp>
        <p:nvSpPr>
          <p:cNvPr id="140" name="Elipse 139"/>
          <p:cNvSpPr/>
          <p:nvPr/>
        </p:nvSpPr>
        <p:spPr>
          <a:xfrm>
            <a:off x="3054577" y="2283815"/>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41" name="CuadroTexto 140"/>
          <p:cNvSpPr txBox="1"/>
          <p:nvPr/>
        </p:nvSpPr>
        <p:spPr>
          <a:xfrm>
            <a:off x="3003673" y="2267488"/>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35</a:t>
            </a:r>
          </a:p>
        </p:txBody>
      </p:sp>
      <p:sp>
        <p:nvSpPr>
          <p:cNvPr id="155" name="Elipse 154"/>
          <p:cNvSpPr/>
          <p:nvPr/>
        </p:nvSpPr>
        <p:spPr>
          <a:xfrm>
            <a:off x="6888934" y="4072996"/>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56" name="CuadroTexto 155"/>
          <p:cNvSpPr txBox="1"/>
          <p:nvPr/>
        </p:nvSpPr>
        <p:spPr>
          <a:xfrm>
            <a:off x="6838030" y="4056669"/>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25</a:t>
            </a:r>
          </a:p>
        </p:txBody>
      </p:sp>
      <p:sp>
        <p:nvSpPr>
          <p:cNvPr id="61" name="Título 1"/>
          <p:cNvSpPr txBox="1">
            <a:spLocks/>
          </p:cNvSpPr>
          <p:nvPr/>
        </p:nvSpPr>
        <p:spPr bwMode="auto">
          <a:xfrm>
            <a:off x="827584" y="116632"/>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latin typeface="Arial Narrow" panose="020B0606020202030204" pitchFamily="34" charset="0"/>
                <a:cs typeface="Arial" panose="020B0604020202020204" pitchFamily="34" charset="0"/>
              </a:rPr>
              <a:t>Emergencias por Encharcamientos 2ª temporada de lluvias 2019</a:t>
            </a:r>
          </a:p>
        </p:txBody>
      </p:sp>
      <p:sp>
        <p:nvSpPr>
          <p:cNvPr id="47" name="Elipse 46">
            <a:extLst>
              <a:ext uri="{FF2B5EF4-FFF2-40B4-BE49-F238E27FC236}">
                <a16:creationId xmlns:a16="http://schemas.microsoft.com/office/drawing/2014/main" id="{565CC8EF-8472-4847-9606-5D9F3F56A348}"/>
              </a:ext>
            </a:extLst>
          </p:cNvPr>
          <p:cNvSpPr/>
          <p:nvPr/>
        </p:nvSpPr>
        <p:spPr>
          <a:xfrm>
            <a:off x="4274877" y="3570239"/>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48" name="CuadroTexto 47">
            <a:extLst>
              <a:ext uri="{FF2B5EF4-FFF2-40B4-BE49-F238E27FC236}">
                <a16:creationId xmlns:a16="http://schemas.microsoft.com/office/drawing/2014/main" id="{5273C53B-5D23-4FF0-9A97-D3134445CFF2}"/>
              </a:ext>
            </a:extLst>
          </p:cNvPr>
          <p:cNvSpPr txBox="1"/>
          <p:nvPr/>
        </p:nvSpPr>
        <p:spPr>
          <a:xfrm>
            <a:off x="4223973" y="355391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14</a:t>
            </a:r>
          </a:p>
        </p:txBody>
      </p:sp>
      <p:sp>
        <p:nvSpPr>
          <p:cNvPr id="50" name="Elipse 49">
            <a:extLst>
              <a:ext uri="{FF2B5EF4-FFF2-40B4-BE49-F238E27FC236}">
                <a16:creationId xmlns:a16="http://schemas.microsoft.com/office/drawing/2014/main" id="{DB8B511C-A70C-4D49-B883-C8C85311D282}"/>
              </a:ext>
            </a:extLst>
          </p:cNvPr>
          <p:cNvSpPr/>
          <p:nvPr/>
        </p:nvSpPr>
        <p:spPr>
          <a:xfrm>
            <a:off x="3625782" y="4404894"/>
            <a:ext cx="308843" cy="29079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51" name="CuadroTexto 50">
            <a:extLst>
              <a:ext uri="{FF2B5EF4-FFF2-40B4-BE49-F238E27FC236}">
                <a16:creationId xmlns:a16="http://schemas.microsoft.com/office/drawing/2014/main" id="{7C7318E8-03C6-4977-8687-9A49E285B25D}"/>
              </a:ext>
            </a:extLst>
          </p:cNvPr>
          <p:cNvSpPr txBox="1"/>
          <p:nvPr/>
        </p:nvSpPr>
        <p:spPr>
          <a:xfrm>
            <a:off x="3549000" y="4368931"/>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34</a:t>
            </a:r>
          </a:p>
        </p:txBody>
      </p:sp>
      <p:sp>
        <p:nvSpPr>
          <p:cNvPr id="53" name="Elipse 52">
            <a:extLst>
              <a:ext uri="{FF2B5EF4-FFF2-40B4-BE49-F238E27FC236}">
                <a16:creationId xmlns:a16="http://schemas.microsoft.com/office/drawing/2014/main" id="{0581BEC1-A748-4505-B552-E5AA8F8431D5}"/>
              </a:ext>
            </a:extLst>
          </p:cNvPr>
          <p:cNvSpPr/>
          <p:nvPr/>
        </p:nvSpPr>
        <p:spPr>
          <a:xfrm>
            <a:off x="3105481" y="4004841"/>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55" name="CuadroTexto 54">
            <a:extLst>
              <a:ext uri="{FF2B5EF4-FFF2-40B4-BE49-F238E27FC236}">
                <a16:creationId xmlns:a16="http://schemas.microsoft.com/office/drawing/2014/main" id="{BB70D74B-53F3-4C72-9B22-05E54385C333}"/>
              </a:ext>
            </a:extLst>
          </p:cNvPr>
          <p:cNvSpPr txBox="1"/>
          <p:nvPr/>
        </p:nvSpPr>
        <p:spPr>
          <a:xfrm>
            <a:off x="3054577" y="3988514"/>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43</a:t>
            </a:r>
          </a:p>
        </p:txBody>
      </p:sp>
      <p:sp>
        <p:nvSpPr>
          <p:cNvPr id="57" name="Elipse 56">
            <a:extLst>
              <a:ext uri="{FF2B5EF4-FFF2-40B4-BE49-F238E27FC236}">
                <a16:creationId xmlns:a16="http://schemas.microsoft.com/office/drawing/2014/main" id="{4FF24730-ADEA-4753-A9F6-E58A822F55E7}"/>
              </a:ext>
            </a:extLst>
          </p:cNvPr>
          <p:cNvSpPr/>
          <p:nvPr/>
        </p:nvSpPr>
        <p:spPr>
          <a:xfrm>
            <a:off x="2505038" y="3880673"/>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58" name="CuadroTexto 57">
            <a:extLst>
              <a:ext uri="{FF2B5EF4-FFF2-40B4-BE49-F238E27FC236}">
                <a16:creationId xmlns:a16="http://schemas.microsoft.com/office/drawing/2014/main" id="{4B986123-4EFC-4342-A44A-FB26CDEE2840}"/>
              </a:ext>
            </a:extLst>
          </p:cNvPr>
          <p:cNvSpPr txBox="1"/>
          <p:nvPr/>
        </p:nvSpPr>
        <p:spPr>
          <a:xfrm>
            <a:off x="2454134" y="3864346"/>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19</a:t>
            </a:r>
          </a:p>
        </p:txBody>
      </p:sp>
      <p:sp>
        <p:nvSpPr>
          <p:cNvPr id="60" name="Elipse 59">
            <a:extLst>
              <a:ext uri="{FF2B5EF4-FFF2-40B4-BE49-F238E27FC236}">
                <a16:creationId xmlns:a16="http://schemas.microsoft.com/office/drawing/2014/main" id="{06F61164-0156-4B14-8AD2-85CDFCBFA2B8}"/>
              </a:ext>
            </a:extLst>
          </p:cNvPr>
          <p:cNvSpPr/>
          <p:nvPr/>
        </p:nvSpPr>
        <p:spPr>
          <a:xfrm>
            <a:off x="3184232" y="2871057"/>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62" name="CuadroTexto 61">
            <a:extLst>
              <a:ext uri="{FF2B5EF4-FFF2-40B4-BE49-F238E27FC236}">
                <a16:creationId xmlns:a16="http://schemas.microsoft.com/office/drawing/2014/main" id="{D769B9D6-3C0D-43EA-AD5E-C17A4EE0B213}"/>
              </a:ext>
            </a:extLst>
          </p:cNvPr>
          <p:cNvSpPr txBox="1"/>
          <p:nvPr/>
        </p:nvSpPr>
        <p:spPr>
          <a:xfrm>
            <a:off x="3133328" y="2854730"/>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31</a:t>
            </a:r>
          </a:p>
        </p:txBody>
      </p:sp>
      <p:sp>
        <p:nvSpPr>
          <p:cNvPr id="64" name="Elipse 63">
            <a:extLst>
              <a:ext uri="{FF2B5EF4-FFF2-40B4-BE49-F238E27FC236}">
                <a16:creationId xmlns:a16="http://schemas.microsoft.com/office/drawing/2014/main" id="{BA19F3DB-D4F4-4C4B-BEAE-9B21257CC033}"/>
              </a:ext>
            </a:extLst>
          </p:cNvPr>
          <p:cNvSpPr/>
          <p:nvPr/>
        </p:nvSpPr>
        <p:spPr>
          <a:xfrm>
            <a:off x="4436105" y="3248012"/>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65" name="CuadroTexto 64">
            <a:extLst>
              <a:ext uri="{FF2B5EF4-FFF2-40B4-BE49-F238E27FC236}">
                <a16:creationId xmlns:a16="http://schemas.microsoft.com/office/drawing/2014/main" id="{E2A07A9D-553A-48E8-B394-8A41643C3F53}"/>
              </a:ext>
            </a:extLst>
          </p:cNvPr>
          <p:cNvSpPr txBox="1"/>
          <p:nvPr/>
        </p:nvSpPr>
        <p:spPr>
          <a:xfrm>
            <a:off x="4385201" y="3231685"/>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10</a:t>
            </a:r>
          </a:p>
        </p:txBody>
      </p:sp>
      <p:sp>
        <p:nvSpPr>
          <p:cNvPr id="67" name="Elipse 66">
            <a:extLst>
              <a:ext uri="{FF2B5EF4-FFF2-40B4-BE49-F238E27FC236}">
                <a16:creationId xmlns:a16="http://schemas.microsoft.com/office/drawing/2014/main" id="{0F1CDA95-8144-401A-9941-A342493E5024}"/>
              </a:ext>
            </a:extLst>
          </p:cNvPr>
          <p:cNvSpPr/>
          <p:nvPr/>
        </p:nvSpPr>
        <p:spPr>
          <a:xfrm>
            <a:off x="5556047" y="3835564"/>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68" name="CuadroTexto 67">
            <a:extLst>
              <a:ext uri="{FF2B5EF4-FFF2-40B4-BE49-F238E27FC236}">
                <a16:creationId xmlns:a16="http://schemas.microsoft.com/office/drawing/2014/main" id="{1DEDEC6A-CC62-4374-B0DD-7BB377B4DDE2}"/>
              </a:ext>
            </a:extLst>
          </p:cNvPr>
          <p:cNvSpPr txBox="1"/>
          <p:nvPr/>
        </p:nvSpPr>
        <p:spPr>
          <a:xfrm>
            <a:off x="5505143" y="3819237"/>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32</a:t>
            </a:r>
          </a:p>
        </p:txBody>
      </p:sp>
      <p:sp>
        <p:nvSpPr>
          <p:cNvPr id="71" name="Elipse 70">
            <a:extLst>
              <a:ext uri="{FF2B5EF4-FFF2-40B4-BE49-F238E27FC236}">
                <a16:creationId xmlns:a16="http://schemas.microsoft.com/office/drawing/2014/main" id="{113768B3-25F2-480A-9C6B-F614C9700C6C}"/>
              </a:ext>
            </a:extLst>
          </p:cNvPr>
          <p:cNvSpPr/>
          <p:nvPr/>
        </p:nvSpPr>
        <p:spPr>
          <a:xfrm>
            <a:off x="3639727" y="3160648"/>
            <a:ext cx="285834" cy="2601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72" name="CuadroTexto 71">
            <a:extLst>
              <a:ext uri="{FF2B5EF4-FFF2-40B4-BE49-F238E27FC236}">
                <a16:creationId xmlns:a16="http://schemas.microsoft.com/office/drawing/2014/main" id="{2D872E98-7AA2-45E3-BF00-1EBD97EC7B60}"/>
              </a:ext>
            </a:extLst>
          </p:cNvPr>
          <p:cNvSpPr txBox="1"/>
          <p:nvPr/>
        </p:nvSpPr>
        <p:spPr>
          <a:xfrm>
            <a:off x="3562944" y="311124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7</a:t>
            </a:r>
          </a:p>
        </p:txBody>
      </p:sp>
      <p:sp>
        <p:nvSpPr>
          <p:cNvPr id="73" name="Elipse 72">
            <a:extLst>
              <a:ext uri="{FF2B5EF4-FFF2-40B4-BE49-F238E27FC236}">
                <a16:creationId xmlns:a16="http://schemas.microsoft.com/office/drawing/2014/main" id="{3956F088-E618-4FF8-B31C-AC9045E1DECB}"/>
              </a:ext>
            </a:extLst>
          </p:cNvPr>
          <p:cNvSpPr/>
          <p:nvPr/>
        </p:nvSpPr>
        <p:spPr>
          <a:xfrm>
            <a:off x="3875823" y="3350501"/>
            <a:ext cx="285834" cy="2601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74" name="CuadroTexto 73">
            <a:extLst>
              <a:ext uri="{FF2B5EF4-FFF2-40B4-BE49-F238E27FC236}">
                <a16:creationId xmlns:a16="http://schemas.microsoft.com/office/drawing/2014/main" id="{44C777AF-F983-4E55-8E88-4DE5A787E0C6}"/>
              </a:ext>
            </a:extLst>
          </p:cNvPr>
          <p:cNvSpPr txBox="1"/>
          <p:nvPr/>
        </p:nvSpPr>
        <p:spPr>
          <a:xfrm>
            <a:off x="3799040" y="3301095"/>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a:t>
            </a:r>
          </a:p>
        </p:txBody>
      </p:sp>
      <p:sp>
        <p:nvSpPr>
          <p:cNvPr id="75" name="Elipse 74">
            <a:extLst>
              <a:ext uri="{FF2B5EF4-FFF2-40B4-BE49-F238E27FC236}">
                <a16:creationId xmlns:a16="http://schemas.microsoft.com/office/drawing/2014/main" id="{BAE8980C-7A6B-45A9-ADF6-2F0D435D276C}"/>
              </a:ext>
            </a:extLst>
          </p:cNvPr>
          <p:cNvSpPr/>
          <p:nvPr/>
        </p:nvSpPr>
        <p:spPr>
          <a:xfrm>
            <a:off x="8090424" y="4286920"/>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76" name="CuadroTexto 75">
            <a:extLst>
              <a:ext uri="{FF2B5EF4-FFF2-40B4-BE49-F238E27FC236}">
                <a16:creationId xmlns:a16="http://schemas.microsoft.com/office/drawing/2014/main" id="{5224B167-4EAC-4E30-9100-4CA87343C5E3}"/>
              </a:ext>
            </a:extLst>
          </p:cNvPr>
          <p:cNvSpPr txBox="1"/>
          <p:nvPr/>
        </p:nvSpPr>
        <p:spPr>
          <a:xfrm>
            <a:off x="8039520" y="4270593"/>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a:t>
            </a:r>
          </a:p>
        </p:txBody>
      </p:sp>
      <p:sp>
        <p:nvSpPr>
          <p:cNvPr id="77" name="Elipse 76">
            <a:extLst>
              <a:ext uri="{FF2B5EF4-FFF2-40B4-BE49-F238E27FC236}">
                <a16:creationId xmlns:a16="http://schemas.microsoft.com/office/drawing/2014/main" id="{35436861-44F4-4679-B289-19B570B10A43}"/>
              </a:ext>
            </a:extLst>
          </p:cNvPr>
          <p:cNvSpPr/>
          <p:nvPr/>
        </p:nvSpPr>
        <p:spPr>
          <a:xfrm>
            <a:off x="3771165" y="2215089"/>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78" name="CuadroTexto 77">
            <a:extLst>
              <a:ext uri="{FF2B5EF4-FFF2-40B4-BE49-F238E27FC236}">
                <a16:creationId xmlns:a16="http://schemas.microsoft.com/office/drawing/2014/main" id="{302EBB6A-5D90-4E47-97AD-4AAE32B6E453}"/>
              </a:ext>
            </a:extLst>
          </p:cNvPr>
          <p:cNvSpPr txBox="1"/>
          <p:nvPr/>
        </p:nvSpPr>
        <p:spPr>
          <a:xfrm>
            <a:off x="3720261" y="219876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13</a:t>
            </a:r>
          </a:p>
        </p:txBody>
      </p:sp>
    </p:spTree>
    <p:extLst>
      <p:ext uri="{BB962C8B-B14F-4D97-AF65-F5344CB8AC3E}">
        <p14:creationId xmlns:p14="http://schemas.microsoft.com/office/powerpoint/2010/main" val="3490486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ctrTitle"/>
          </p:nvPr>
        </p:nvSpPr>
        <p:spPr>
          <a:xfrm>
            <a:off x="685800" y="122441"/>
            <a:ext cx="7772400" cy="857913"/>
          </a:xfrm>
        </p:spPr>
        <p:txBody>
          <a:bodyPr>
            <a:normAutofit/>
          </a:bodyPr>
          <a:lstStyle/>
          <a:p>
            <a:pPr algn="l"/>
            <a:r>
              <a:rPr lang="es-ES" sz="3600" b="1" dirty="0">
                <a:solidFill>
                  <a:schemeClr val="accent3">
                    <a:lumMod val="50000"/>
                  </a:schemeClr>
                </a:solidFill>
                <a:latin typeface="Arial Narrow"/>
                <a:cs typeface="Arial Narrow"/>
              </a:rPr>
              <a:t>Orden del día</a:t>
            </a:r>
          </a:p>
        </p:txBody>
      </p:sp>
      <p:sp>
        <p:nvSpPr>
          <p:cNvPr id="25" name="Rectángulo: esquinas redondeadas 27">
            <a:extLst>
              <a:ext uri="{FF2B5EF4-FFF2-40B4-BE49-F238E27FC236}">
                <a16:creationId xmlns:a16="http://schemas.microsoft.com/office/drawing/2014/main" id="{A738D4F9-286A-40DE-B4FD-A496C68D1A5B}"/>
              </a:ext>
            </a:extLst>
          </p:cNvPr>
          <p:cNvSpPr/>
          <p:nvPr/>
        </p:nvSpPr>
        <p:spPr>
          <a:xfrm>
            <a:off x="1965960" y="2053173"/>
            <a:ext cx="5705856" cy="530352"/>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s-ES" sz="2400" b="1" dirty="0">
                <a:solidFill>
                  <a:schemeClr val="tx1"/>
                </a:solidFill>
                <a:latin typeface="Arial Narrow" panose="020B0606020202030204" pitchFamily="34" charset="0"/>
              </a:rPr>
              <a:t>Primera temporada de lluvias - IDIGER</a:t>
            </a:r>
          </a:p>
        </p:txBody>
      </p:sp>
      <p:sp>
        <p:nvSpPr>
          <p:cNvPr id="26" name="Elipse 28">
            <a:extLst>
              <a:ext uri="{FF2B5EF4-FFF2-40B4-BE49-F238E27FC236}">
                <a16:creationId xmlns:a16="http://schemas.microsoft.com/office/drawing/2014/main" id="{AB56CD0F-9BD2-4136-AF7C-461589B9834B}"/>
              </a:ext>
            </a:extLst>
          </p:cNvPr>
          <p:cNvSpPr/>
          <p:nvPr/>
        </p:nvSpPr>
        <p:spPr>
          <a:xfrm>
            <a:off x="1239012" y="2093349"/>
            <a:ext cx="448056" cy="450000"/>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chemeClr val="tx1"/>
                </a:solidFill>
                <a:latin typeface="Arial Narrow" panose="020B0606020202030204" pitchFamily="34" charset="0"/>
              </a:rPr>
              <a:t>1</a:t>
            </a:r>
          </a:p>
        </p:txBody>
      </p:sp>
      <p:cxnSp>
        <p:nvCxnSpPr>
          <p:cNvPr id="27" name="Conector recto 29">
            <a:extLst>
              <a:ext uri="{FF2B5EF4-FFF2-40B4-BE49-F238E27FC236}">
                <a16:creationId xmlns:a16="http://schemas.microsoft.com/office/drawing/2014/main" id="{5233ADD9-B056-45AF-9D57-D9B376D6EAC2}"/>
              </a:ext>
            </a:extLst>
          </p:cNvPr>
          <p:cNvCxnSpPr>
            <a:cxnSpLocks/>
            <a:stCxn id="25" idx="1"/>
            <a:endCxn id="26" idx="6"/>
          </p:cNvCxnSpPr>
          <p:nvPr/>
        </p:nvCxnSpPr>
        <p:spPr>
          <a:xfrm flipH="1">
            <a:off x="1687068" y="2318349"/>
            <a:ext cx="278892" cy="0"/>
          </a:xfrm>
          <a:prstGeom prst="line">
            <a:avLst/>
          </a:prstGeom>
          <a:ln w="127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sp>
        <p:nvSpPr>
          <p:cNvPr id="31" name="Rectángulo: esquinas redondeadas 48">
            <a:extLst>
              <a:ext uri="{FF2B5EF4-FFF2-40B4-BE49-F238E27FC236}">
                <a16:creationId xmlns:a16="http://schemas.microsoft.com/office/drawing/2014/main" id="{447B17C7-5D3F-4CC8-BBE8-64612F009D60}"/>
              </a:ext>
            </a:extLst>
          </p:cNvPr>
          <p:cNvSpPr/>
          <p:nvPr/>
        </p:nvSpPr>
        <p:spPr>
          <a:xfrm>
            <a:off x="3012948" y="2753429"/>
            <a:ext cx="4658868" cy="475786"/>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600" dirty="0">
                <a:solidFill>
                  <a:schemeClr val="tx1"/>
                </a:solidFill>
                <a:latin typeface="Arial Narrow" panose="020B0606020202030204" pitchFamily="34" charset="0"/>
              </a:rPr>
              <a:t>Red Distrital de Comunicaciones de Emergencia</a:t>
            </a:r>
          </a:p>
        </p:txBody>
      </p:sp>
      <p:sp>
        <p:nvSpPr>
          <p:cNvPr id="32" name="Elipse 49">
            <a:extLst>
              <a:ext uri="{FF2B5EF4-FFF2-40B4-BE49-F238E27FC236}">
                <a16:creationId xmlns:a16="http://schemas.microsoft.com/office/drawing/2014/main" id="{D2720AD7-279A-4331-ABF6-29CD81B9BE0B}"/>
              </a:ext>
            </a:extLst>
          </p:cNvPr>
          <p:cNvSpPr/>
          <p:nvPr/>
        </p:nvSpPr>
        <p:spPr>
          <a:xfrm>
            <a:off x="2324862" y="2766322"/>
            <a:ext cx="448056" cy="450000"/>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sz="1000" dirty="0">
              <a:solidFill>
                <a:schemeClr val="tx1"/>
              </a:solidFill>
              <a:latin typeface="Arial Narrow" panose="020B0606020202030204" pitchFamily="34" charset="0"/>
            </a:endParaRPr>
          </a:p>
        </p:txBody>
      </p:sp>
      <p:cxnSp>
        <p:nvCxnSpPr>
          <p:cNvPr id="33" name="Conector recto 50">
            <a:extLst>
              <a:ext uri="{FF2B5EF4-FFF2-40B4-BE49-F238E27FC236}">
                <a16:creationId xmlns:a16="http://schemas.microsoft.com/office/drawing/2014/main" id="{41C95C1D-0004-4936-B559-7B8F86961B21}"/>
              </a:ext>
            </a:extLst>
          </p:cNvPr>
          <p:cNvCxnSpPr>
            <a:cxnSpLocks/>
            <a:stCxn id="31" idx="1"/>
            <a:endCxn id="32" idx="6"/>
          </p:cNvCxnSpPr>
          <p:nvPr/>
        </p:nvCxnSpPr>
        <p:spPr>
          <a:xfrm flipH="1">
            <a:off x="2772918" y="2991322"/>
            <a:ext cx="240030" cy="0"/>
          </a:xfrm>
          <a:prstGeom prst="line">
            <a:avLst/>
          </a:prstGeom>
          <a:ln w="127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sp>
        <p:nvSpPr>
          <p:cNvPr id="38" name="Rectángulo: esquinas redondeadas 5">
            <a:extLst>
              <a:ext uri="{FF2B5EF4-FFF2-40B4-BE49-F238E27FC236}">
                <a16:creationId xmlns:a16="http://schemas.microsoft.com/office/drawing/2014/main" id="{43EE516D-3458-4589-BC49-6E1E02F8B841}"/>
              </a:ext>
            </a:extLst>
          </p:cNvPr>
          <p:cNvSpPr/>
          <p:nvPr/>
        </p:nvSpPr>
        <p:spPr>
          <a:xfrm>
            <a:off x="1965960" y="3514518"/>
            <a:ext cx="5705856" cy="530352"/>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s-ES" sz="2400" b="1" dirty="0">
                <a:solidFill>
                  <a:schemeClr val="tx1"/>
                </a:solidFill>
                <a:latin typeface="Arial Narrow" panose="020B0606020202030204" pitchFamily="34" charset="0"/>
              </a:rPr>
              <a:t>Semana Santa - IDRD</a:t>
            </a:r>
          </a:p>
        </p:txBody>
      </p:sp>
      <p:sp>
        <p:nvSpPr>
          <p:cNvPr id="39" name="Elipse 6">
            <a:extLst>
              <a:ext uri="{FF2B5EF4-FFF2-40B4-BE49-F238E27FC236}">
                <a16:creationId xmlns:a16="http://schemas.microsoft.com/office/drawing/2014/main" id="{848DE7BA-F110-4DEF-A0D9-0330C9014112}"/>
              </a:ext>
            </a:extLst>
          </p:cNvPr>
          <p:cNvSpPr/>
          <p:nvPr/>
        </p:nvSpPr>
        <p:spPr>
          <a:xfrm>
            <a:off x="1239012" y="3554694"/>
            <a:ext cx="448056" cy="450000"/>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chemeClr val="tx1"/>
                </a:solidFill>
                <a:latin typeface="Arial Narrow" panose="020B0606020202030204" pitchFamily="34" charset="0"/>
              </a:rPr>
              <a:t>2</a:t>
            </a:r>
          </a:p>
        </p:txBody>
      </p:sp>
      <p:cxnSp>
        <p:nvCxnSpPr>
          <p:cNvPr id="40" name="Conector recto 8">
            <a:extLst>
              <a:ext uri="{FF2B5EF4-FFF2-40B4-BE49-F238E27FC236}">
                <a16:creationId xmlns:a16="http://schemas.microsoft.com/office/drawing/2014/main" id="{A757C57C-C09C-4513-B27E-797A87E82631}"/>
              </a:ext>
            </a:extLst>
          </p:cNvPr>
          <p:cNvCxnSpPr>
            <a:cxnSpLocks/>
            <a:stCxn id="38" idx="1"/>
            <a:endCxn id="39" idx="6"/>
          </p:cNvCxnSpPr>
          <p:nvPr/>
        </p:nvCxnSpPr>
        <p:spPr>
          <a:xfrm flipH="1">
            <a:off x="1687068" y="3779694"/>
            <a:ext cx="278892" cy="0"/>
          </a:xfrm>
          <a:prstGeom prst="line">
            <a:avLst/>
          </a:prstGeom>
          <a:ln w="127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sp>
        <p:nvSpPr>
          <p:cNvPr id="43" name="Rectángulo: esquinas redondeadas 5">
            <a:extLst>
              <a:ext uri="{FF2B5EF4-FFF2-40B4-BE49-F238E27FC236}">
                <a16:creationId xmlns:a16="http://schemas.microsoft.com/office/drawing/2014/main" id="{43EE516D-3458-4589-BC49-6E1E02F8B841}"/>
              </a:ext>
            </a:extLst>
          </p:cNvPr>
          <p:cNvSpPr/>
          <p:nvPr/>
        </p:nvSpPr>
        <p:spPr>
          <a:xfrm>
            <a:off x="1965960" y="4304482"/>
            <a:ext cx="5705856" cy="530352"/>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s-ES" sz="2400" b="1" dirty="0">
                <a:solidFill>
                  <a:schemeClr val="tx1"/>
                </a:solidFill>
                <a:latin typeface="Arial Narrow" panose="020B0606020202030204" pitchFamily="34" charset="0"/>
              </a:rPr>
              <a:t>Varios</a:t>
            </a:r>
          </a:p>
        </p:txBody>
      </p:sp>
      <p:sp>
        <p:nvSpPr>
          <p:cNvPr id="44" name="Elipse 6">
            <a:extLst>
              <a:ext uri="{FF2B5EF4-FFF2-40B4-BE49-F238E27FC236}">
                <a16:creationId xmlns:a16="http://schemas.microsoft.com/office/drawing/2014/main" id="{848DE7BA-F110-4DEF-A0D9-0330C9014112}"/>
              </a:ext>
            </a:extLst>
          </p:cNvPr>
          <p:cNvSpPr/>
          <p:nvPr/>
        </p:nvSpPr>
        <p:spPr>
          <a:xfrm>
            <a:off x="1239012" y="4344658"/>
            <a:ext cx="448056" cy="450000"/>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chemeClr val="tx1"/>
                </a:solidFill>
                <a:latin typeface="Arial Narrow" panose="020B0606020202030204" pitchFamily="34" charset="0"/>
              </a:rPr>
              <a:t>3</a:t>
            </a:r>
          </a:p>
        </p:txBody>
      </p:sp>
      <p:cxnSp>
        <p:nvCxnSpPr>
          <p:cNvPr id="45" name="Conector recto 8">
            <a:extLst>
              <a:ext uri="{FF2B5EF4-FFF2-40B4-BE49-F238E27FC236}">
                <a16:creationId xmlns:a16="http://schemas.microsoft.com/office/drawing/2014/main" id="{A757C57C-C09C-4513-B27E-797A87E82631}"/>
              </a:ext>
            </a:extLst>
          </p:cNvPr>
          <p:cNvCxnSpPr>
            <a:cxnSpLocks/>
            <a:stCxn id="43" idx="1"/>
            <a:endCxn id="44" idx="6"/>
          </p:cNvCxnSpPr>
          <p:nvPr/>
        </p:nvCxnSpPr>
        <p:spPr>
          <a:xfrm flipH="1">
            <a:off x="1687068" y="4569658"/>
            <a:ext cx="278892" cy="0"/>
          </a:xfrm>
          <a:prstGeom prst="line">
            <a:avLst/>
          </a:prstGeom>
          <a:ln w="127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sp>
        <p:nvSpPr>
          <p:cNvPr id="46" name="45 CuadroTexto"/>
          <p:cNvSpPr txBox="1"/>
          <p:nvPr/>
        </p:nvSpPr>
        <p:spPr>
          <a:xfrm>
            <a:off x="2355816" y="2822045"/>
            <a:ext cx="417102" cy="338554"/>
          </a:xfrm>
          <a:prstGeom prst="rect">
            <a:avLst/>
          </a:prstGeom>
          <a:noFill/>
        </p:spPr>
        <p:txBody>
          <a:bodyPr wrap="none" rtlCol="0">
            <a:spAutoFit/>
          </a:bodyPr>
          <a:lstStyle/>
          <a:p>
            <a:r>
              <a:rPr lang="es-CO" sz="1600" dirty="0">
                <a:latin typeface="Arial Narrow" panose="020B0606020202030204" pitchFamily="34" charset="0"/>
              </a:rPr>
              <a:t>2.1</a:t>
            </a:r>
          </a:p>
        </p:txBody>
      </p:sp>
    </p:spTree>
    <p:extLst>
      <p:ext uri="{BB962C8B-B14F-4D97-AF65-F5344CB8AC3E}">
        <p14:creationId xmlns:p14="http://schemas.microsoft.com/office/powerpoint/2010/main" val="2863486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pic>
        <p:nvPicPr>
          <p:cNvPr id="10" name="Imagen 4"/>
          <p:cNvPicPr>
            <a:picLocks noChangeAspect="1"/>
          </p:cNvPicPr>
          <p:nvPr/>
        </p:nvPicPr>
        <p:blipFill rotWithShape="1">
          <a:blip r:embed="rId2" cstate="print">
            <a:extLst>
              <a:ext uri="{28A0092B-C50C-407E-A947-70E740481C1C}">
                <a14:useLocalDpi xmlns:a14="http://schemas.microsoft.com/office/drawing/2010/main" val="0"/>
              </a:ext>
            </a:extLst>
          </a:blip>
          <a:srcRect b="16810"/>
          <a:stretch/>
        </p:blipFill>
        <p:spPr>
          <a:xfrm>
            <a:off x="395536" y="1597984"/>
            <a:ext cx="8294134" cy="3428270"/>
          </a:xfrm>
          <a:prstGeom prst="rect">
            <a:avLst/>
          </a:prstGeom>
        </p:spPr>
      </p:pic>
      <p:sp>
        <p:nvSpPr>
          <p:cNvPr id="2" name="CuadroTexto 1"/>
          <p:cNvSpPr txBox="1"/>
          <p:nvPr/>
        </p:nvSpPr>
        <p:spPr>
          <a:xfrm>
            <a:off x="6564503" y="1935388"/>
            <a:ext cx="1760290" cy="400110"/>
          </a:xfrm>
          <a:prstGeom prst="rect">
            <a:avLst/>
          </a:prstGeom>
          <a:noFill/>
        </p:spPr>
        <p:txBody>
          <a:bodyPr wrap="none" rtlCol="0">
            <a:spAutoFit/>
          </a:bodyPr>
          <a:lstStyle/>
          <a:p>
            <a:pPr algn="ctr"/>
            <a:r>
              <a:rPr lang="es-ES" dirty="0">
                <a:latin typeface="Arial Narrow" panose="020B0606020202030204" pitchFamily="34" charset="0"/>
              </a:rPr>
              <a:t>Total eventos: </a:t>
            </a:r>
            <a:r>
              <a:rPr lang="es-ES" sz="2000" b="1" dirty="0">
                <a:latin typeface="Arial Narrow" panose="020B0606020202030204" pitchFamily="34" charset="0"/>
              </a:rPr>
              <a:t>536</a:t>
            </a:r>
          </a:p>
        </p:txBody>
      </p:sp>
      <p:sp>
        <p:nvSpPr>
          <p:cNvPr id="31" name="Elipse 30"/>
          <p:cNvSpPr/>
          <p:nvPr/>
        </p:nvSpPr>
        <p:spPr>
          <a:xfrm>
            <a:off x="1806566" y="2173411"/>
            <a:ext cx="341064" cy="3104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34" name="CuadroTexto 33"/>
          <p:cNvSpPr txBox="1"/>
          <p:nvPr/>
        </p:nvSpPr>
        <p:spPr>
          <a:xfrm>
            <a:off x="1795192" y="2159475"/>
            <a:ext cx="452828" cy="338554"/>
          </a:xfrm>
          <a:prstGeom prst="rect">
            <a:avLst/>
          </a:prstGeom>
          <a:noFill/>
        </p:spPr>
        <p:txBody>
          <a:bodyPr wrap="square" rtlCol="0">
            <a:spAutoFit/>
          </a:bodyPr>
          <a:lstStyle/>
          <a:p>
            <a:r>
              <a:rPr lang="es-ES" sz="1600" b="1" dirty="0">
                <a:latin typeface="Arial Narrow" panose="020B0606020202030204" pitchFamily="34" charset="0"/>
                <a:cs typeface="Arial" panose="020B0604020202020204" pitchFamily="34" charset="0"/>
              </a:rPr>
              <a:t>90</a:t>
            </a:r>
          </a:p>
        </p:txBody>
      </p:sp>
      <p:sp>
        <p:nvSpPr>
          <p:cNvPr id="99" name="Elipse 98"/>
          <p:cNvSpPr/>
          <p:nvPr/>
        </p:nvSpPr>
        <p:spPr>
          <a:xfrm>
            <a:off x="4458893" y="1899158"/>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00" name="CuadroTexto 99"/>
          <p:cNvSpPr txBox="1"/>
          <p:nvPr/>
        </p:nvSpPr>
        <p:spPr>
          <a:xfrm>
            <a:off x="4407989" y="1882831"/>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4</a:t>
            </a:r>
          </a:p>
        </p:txBody>
      </p:sp>
      <p:sp>
        <p:nvSpPr>
          <p:cNvPr id="102" name="Elipse 101"/>
          <p:cNvSpPr/>
          <p:nvPr/>
        </p:nvSpPr>
        <p:spPr>
          <a:xfrm>
            <a:off x="3649409" y="3528889"/>
            <a:ext cx="285834" cy="2601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03" name="CuadroTexto 102"/>
          <p:cNvSpPr txBox="1"/>
          <p:nvPr/>
        </p:nvSpPr>
        <p:spPr>
          <a:xfrm>
            <a:off x="3572626" y="3479483"/>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12</a:t>
            </a:r>
          </a:p>
        </p:txBody>
      </p:sp>
      <p:sp>
        <p:nvSpPr>
          <p:cNvPr id="114" name="Elipse 113"/>
          <p:cNvSpPr/>
          <p:nvPr/>
        </p:nvSpPr>
        <p:spPr>
          <a:xfrm>
            <a:off x="2791591" y="3057319"/>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15" name="CuadroTexto 114"/>
          <p:cNvSpPr txBox="1"/>
          <p:nvPr/>
        </p:nvSpPr>
        <p:spPr>
          <a:xfrm>
            <a:off x="2740687" y="304099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14</a:t>
            </a:r>
          </a:p>
        </p:txBody>
      </p:sp>
      <p:sp>
        <p:nvSpPr>
          <p:cNvPr id="117" name="Elipse 116"/>
          <p:cNvSpPr/>
          <p:nvPr/>
        </p:nvSpPr>
        <p:spPr>
          <a:xfrm>
            <a:off x="1246714" y="2862558"/>
            <a:ext cx="341064" cy="3104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18" name="CuadroTexto 117"/>
          <p:cNvSpPr txBox="1"/>
          <p:nvPr/>
        </p:nvSpPr>
        <p:spPr>
          <a:xfrm>
            <a:off x="1195810" y="2846231"/>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119</a:t>
            </a:r>
          </a:p>
        </p:txBody>
      </p:sp>
      <p:sp>
        <p:nvSpPr>
          <p:cNvPr id="120" name="Elipse 119"/>
          <p:cNvSpPr/>
          <p:nvPr/>
        </p:nvSpPr>
        <p:spPr>
          <a:xfrm>
            <a:off x="2098898" y="3553912"/>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21" name="CuadroTexto 120"/>
          <p:cNvSpPr txBox="1"/>
          <p:nvPr/>
        </p:nvSpPr>
        <p:spPr>
          <a:xfrm>
            <a:off x="2047994" y="3537585"/>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52</a:t>
            </a:r>
          </a:p>
        </p:txBody>
      </p:sp>
      <p:cxnSp>
        <p:nvCxnSpPr>
          <p:cNvPr id="126" name="Conector recto de flecha 125"/>
          <p:cNvCxnSpPr>
            <a:endCxn id="100" idx="2"/>
          </p:cNvCxnSpPr>
          <p:nvPr/>
        </p:nvCxnSpPr>
        <p:spPr>
          <a:xfrm flipV="1">
            <a:off x="3927271" y="2221385"/>
            <a:ext cx="707132" cy="77712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34" name="Elipse 133"/>
          <p:cNvSpPr/>
          <p:nvPr/>
        </p:nvSpPr>
        <p:spPr>
          <a:xfrm>
            <a:off x="4679785" y="2548487"/>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35" name="CuadroTexto 134"/>
          <p:cNvSpPr txBox="1"/>
          <p:nvPr/>
        </p:nvSpPr>
        <p:spPr>
          <a:xfrm>
            <a:off x="4628881" y="2532160"/>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19</a:t>
            </a:r>
          </a:p>
        </p:txBody>
      </p:sp>
      <p:sp>
        <p:nvSpPr>
          <p:cNvPr id="140" name="Elipse 139"/>
          <p:cNvSpPr/>
          <p:nvPr/>
        </p:nvSpPr>
        <p:spPr>
          <a:xfrm>
            <a:off x="3054577" y="2283815"/>
            <a:ext cx="341064" cy="3104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41" name="CuadroTexto 140"/>
          <p:cNvSpPr txBox="1"/>
          <p:nvPr/>
        </p:nvSpPr>
        <p:spPr>
          <a:xfrm>
            <a:off x="3003673" y="2267488"/>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71</a:t>
            </a:r>
          </a:p>
        </p:txBody>
      </p:sp>
      <p:sp>
        <p:nvSpPr>
          <p:cNvPr id="155" name="Elipse 154"/>
          <p:cNvSpPr/>
          <p:nvPr/>
        </p:nvSpPr>
        <p:spPr>
          <a:xfrm>
            <a:off x="6888934" y="4072996"/>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156" name="CuadroTexto 155"/>
          <p:cNvSpPr txBox="1"/>
          <p:nvPr/>
        </p:nvSpPr>
        <p:spPr>
          <a:xfrm>
            <a:off x="6838030" y="4056669"/>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a:t>
            </a:r>
          </a:p>
        </p:txBody>
      </p:sp>
      <p:sp>
        <p:nvSpPr>
          <p:cNvPr id="61" name="Título 1"/>
          <p:cNvSpPr txBox="1">
            <a:spLocks/>
          </p:cNvSpPr>
          <p:nvPr/>
        </p:nvSpPr>
        <p:spPr bwMode="auto">
          <a:xfrm>
            <a:off x="827584" y="116632"/>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latin typeface="Arial Narrow" panose="020B0606020202030204" pitchFamily="34" charset="0"/>
                <a:cs typeface="Arial" panose="020B0604020202020204" pitchFamily="34" charset="0"/>
              </a:rPr>
              <a:t>Emergencias por eventos con arbolado </a:t>
            </a:r>
          </a:p>
          <a:p>
            <a:pPr algn="ctr"/>
            <a:r>
              <a:rPr lang="es-ES" sz="3200" b="1" dirty="0">
                <a:solidFill>
                  <a:schemeClr val="accent3">
                    <a:lumMod val="75000"/>
                  </a:schemeClr>
                </a:solidFill>
                <a:latin typeface="Arial Narrow" panose="020B0606020202030204" pitchFamily="34" charset="0"/>
                <a:cs typeface="Arial" panose="020B0604020202020204" pitchFamily="34" charset="0"/>
              </a:rPr>
              <a:t>2ª temporada de lluvias 2019</a:t>
            </a:r>
          </a:p>
        </p:txBody>
      </p:sp>
      <p:sp>
        <p:nvSpPr>
          <p:cNvPr id="47" name="Elipse 46">
            <a:extLst>
              <a:ext uri="{FF2B5EF4-FFF2-40B4-BE49-F238E27FC236}">
                <a16:creationId xmlns:a16="http://schemas.microsoft.com/office/drawing/2014/main" id="{565CC8EF-8472-4847-9606-5D9F3F56A348}"/>
              </a:ext>
            </a:extLst>
          </p:cNvPr>
          <p:cNvSpPr/>
          <p:nvPr/>
        </p:nvSpPr>
        <p:spPr>
          <a:xfrm>
            <a:off x="4274877" y="3570239"/>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48" name="CuadroTexto 47">
            <a:extLst>
              <a:ext uri="{FF2B5EF4-FFF2-40B4-BE49-F238E27FC236}">
                <a16:creationId xmlns:a16="http://schemas.microsoft.com/office/drawing/2014/main" id="{5273C53B-5D23-4FF0-9A97-D3134445CFF2}"/>
              </a:ext>
            </a:extLst>
          </p:cNvPr>
          <p:cNvSpPr txBox="1"/>
          <p:nvPr/>
        </p:nvSpPr>
        <p:spPr>
          <a:xfrm>
            <a:off x="4223973" y="355391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a:t>
            </a:r>
          </a:p>
        </p:txBody>
      </p:sp>
      <p:sp>
        <p:nvSpPr>
          <p:cNvPr id="50" name="Elipse 49">
            <a:extLst>
              <a:ext uri="{FF2B5EF4-FFF2-40B4-BE49-F238E27FC236}">
                <a16:creationId xmlns:a16="http://schemas.microsoft.com/office/drawing/2014/main" id="{DB8B511C-A70C-4D49-B883-C8C85311D282}"/>
              </a:ext>
            </a:extLst>
          </p:cNvPr>
          <p:cNvSpPr/>
          <p:nvPr/>
        </p:nvSpPr>
        <p:spPr>
          <a:xfrm>
            <a:off x="3625782" y="4404894"/>
            <a:ext cx="308843" cy="29079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51" name="CuadroTexto 50">
            <a:extLst>
              <a:ext uri="{FF2B5EF4-FFF2-40B4-BE49-F238E27FC236}">
                <a16:creationId xmlns:a16="http://schemas.microsoft.com/office/drawing/2014/main" id="{7C7318E8-03C6-4977-8687-9A49E285B25D}"/>
              </a:ext>
            </a:extLst>
          </p:cNvPr>
          <p:cNvSpPr txBox="1"/>
          <p:nvPr/>
        </p:nvSpPr>
        <p:spPr>
          <a:xfrm>
            <a:off x="3549000" y="4368931"/>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10</a:t>
            </a:r>
          </a:p>
        </p:txBody>
      </p:sp>
      <p:sp>
        <p:nvSpPr>
          <p:cNvPr id="53" name="Elipse 52">
            <a:extLst>
              <a:ext uri="{FF2B5EF4-FFF2-40B4-BE49-F238E27FC236}">
                <a16:creationId xmlns:a16="http://schemas.microsoft.com/office/drawing/2014/main" id="{0581BEC1-A748-4505-B552-E5AA8F8431D5}"/>
              </a:ext>
            </a:extLst>
          </p:cNvPr>
          <p:cNvSpPr/>
          <p:nvPr/>
        </p:nvSpPr>
        <p:spPr>
          <a:xfrm>
            <a:off x="3105481" y="4004841"/>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55" name="CuadroTexto 54">
            <a:extLst>
              <a:ext uri="{FF2B5EF4-FFF2-40B4-BE49-F238E27FC236}">
                <a16:creationId xmlns:a16="http://schemas.microsoft.com/office/drawing/2014/main" id="{BB70D74B-53F3-4C72-9B22-05E54385C333}"/>
              </a:ext>
            </a:extLst>
          </p:cNvPr>
          <p:cNvSpPr txBox="1"/>
          <p:nvPr/>
        </p:nvSpPr>
        <p:spPr>
          <a:xfrm>
            <a:off x="3054577" y="3988514"/>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30</a:t>
            </a:r>
          </a:p>
        </p:txBody>
      </p:sp>
      <p:sp>
        <p:nvSpPr>
          <p:cNvPr id="57" name="Elipse 56">
            <a:extLst>
              <a:ext uri="{FF2B5EF4-FFF2-40B4-BE49-F238E27FC236}">
                <a16:creationId xmlns:a16="http://schemas.microsoft.com/office/drawing/2014/main" id="{4FF24730-ADEA-4753-A9F6-E58A822F55E7}"/>
              </a:ext>
            </a:extLst>
          </p:cNvPr>
          <p:cNvSpPr/>
          <p:nvPr/>
        </p:nvSpPr>
        <p:spPr>
          <a:xfrm>
            <a:off x="2505038" y="3880673"/>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58" name="CuadroTexto 57">
            <a:extLst>
              <a:ext uri="{FF2B5EF4-FFF2-40B4-BE49-F238E27FC236}">
                <a16:creationId xmlns:a16="http://schemas.microsoft.com/office/drawing/2014/main" id="{4B986123-4EFC-4342-A44A-FB26CDEE2840}"/>
              </a:ext>
            </a:extLst>
          </p:cNvPr>
          <p:cNvSpPr txBox="1"/>
          <p:nvPr/>
        </p:nvSpPr>
        <p:spPr>
          <a:xfrm>
            <a:off x="2454134" y="3864346"/>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22</a:t>
            </a:r>
          </a:p>
        </p:txBody>
      </p:sp>
      <p:sp>
        <p:nvSpPr>
          <p:cNvPr id="60" name="Elipse 59">
            <a:extLst>
              <a:ext uri="{FF2B5EF4-FFF2-40B4-BE49-F238E27FC236}">
                <a16:creationId xmlns:a16="http://schemas.microsoft.com/office/drawing/2014/main" id="{06F61164-0156-4B14-8AD2-85CDFCBFA2B8}"/>
              </a:ext>
            </a:extLst>
          </p:cNvPr>
          <p:cNvSpPr/>
          <p:nvPr/>
        </p:nvSpPr>
        <p:spPr>
          <a:xfrm>
            <a:off x="3184232" y="2871057"/>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62" name="CuadroTexto 61">
            <a:extLst>
              <a:ext uri="{FF2B5EF4-FFF2-40B4-BE49-F238E27FC236}">
                <a16:creationId xmlns:a16="http://schemas.microsoft.com/office/drawing/2014/main" id="{D769B9D6-3C0D-43EA-AD5E-C17A4EE0B213}"/>
              </a:ext>
            </a:extLst>
          </p:cNvPr>
          <p:cNvSpPr txBox="1"/>
          <p:nvPr/>
        </p:nvSpPr>
        <p:spPr>
          <a:xfrm>
            <a:off x="3133328" y="2854730"/>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24</a:t>
            </a:r>
          </a:p>
        </p:txBody>
      </p:sp>
      <p:sp>
        <p:nvSpPr>
          <p:cNvPr id="64" name="Elipse 63">
            <a:extLst>
              <a:ext uri="{FF2B5EF4-FFF2-40B4-BE49-F238E27FC236}">
                <a16:creationId xmlns:a16="http://schemas.microsoft.com/office/drawing/2014/main" id="{BA19F3DB-D4F4-4C4B-BEAE-9B21257CC033}"/>
              </a:ext>
            </a:extLst>
          </p:cNvPr>
          <p:cNvSpPr/>
          <p:nvPr/>
        </p:nvSpPr>
        <p:spPr>
          <a:xfrm>
            <a:off x="4436105" y="3248012"/>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65" name="CuadroTexto 64">
            <a:extLst>
              <a:ext uri="{FF2B5EF4-FFF2-40B4-BE49-F238E27FC236}">
                <a16:creationId xmlns:a16="http://schemas.microsoft.com/office/drawing/2014/main" id="{E2A07A9D-553A-48E8-B394-8A41643C3F53}"/>
              </a:ext>
            </a:extLst>
          </p:cNvPr>
          <p:cNvSpPr txBox="1"/>
          <p:nvPr/>
        </p:nvSpPr>
        <p:spPr>
          <a:xfrm>
            <a:off x="4385201" y="3231685"/>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14</a:t>
            </a:r>
          </a:p>
        </p:txBody>
      </p:sp>
      <p:sp>
        <p:nvSpPr>
          <p:cNvPr id="67" name="Elipse 66">
            <a:extLst>
              <a:ext uri="{FF2B5EF4-FFF2-40B4-BE49-F238E27FC236}">
                <a16:creationId xmlns:a16="http://schemas.microsoft.com/office/drawing/2014/main" id="{0F1CDA95-8144-401A-9941-A342493E5024}"/>
              </a:ext>
            </a:extLst>
          </p:cNvPr>
          <p:cNvSpPr/>
          <p:nvPr/>
        </p:nvSpPr>
        <p:spPr>
          <a:xfrm>
            <a:off x="5556047" y="3835564"/>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68" name="CuadroTexto 67">
            <a:extLst>
              <a:ext uri="{FF2B5EF4-FFF2-40B4-BE49-F238E27FC236}">
                <a16:creationId xmlns:a16="http://schemas.microsoft.com/office/drawing/2014/main" id="{1DEDEC6A-CC62-4374-B0DD-7BB377B4DDE2}"/>
              </a:ext>
            </a:extLst>
          </p:cNvPr>
          <p:cNvSpPr txBox="1"/>
          <p:nvPr/>
        </p:nvSpPr>
        <p:spPr>
          <a:xfrm>
            <a:off x="5505143" y="3819237"/>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15</a:t>
            </a:r>
          </a:p>
        </p:txBody>
      </p:sp>
      <p:sp>
        <p:nvSpPr>
          <p:cNvPr id="71" name="Elipse 70">
            <a:extLst>
              <a:ext uri="{FF2B5EF4-FFF2-40B4-BE49-F238E27FC236}">
                <a16:creationId xmlns:a16="http://schemas.microsoft.com/office/drawing/2014/main" id="{113768B3-25F2-480A-9C6B-F614C9700C6C}"/>
              </a:ext>
            </a:extLst>
          </p:cNvPr>
          <p:cNvSpPr/>
          <p:nvPr/>
        </p:nvSpPr>
        <p:spPr>
          <a:xfrm>
            <a:off x="3639727" y="3160648"/>
            <a:ext cx="285834" cy="2601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72" name="CuadroTexto 71">
            <a:extLst>
              <a:ext uri="{FF2B5EF4-FFF2-40B4-BE49-F238E27FC236}">
                <a16:creationId xmlns:a16="http://schemas.microsoft.com/office/drawing/2014/main" id="{2D872E98-7AA2-45E3-BF00-1EBD97EC7B60}"/>
              </a:ext>
            </a:extLst>
          </p:cNvPr>
          <p:cNvSpPr txBox="1"/>
          <p:nvPr/>
        </p:nvSpPr>
        <p:spPr>
          <a:xfrm>
            <a:off x="3562944" y="311124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6</a:t>
            </a:r>
          </a:p>
        </p:txBody>
      </p:sp>
      <p:sp>
        <p:nvSpPr>
          <p:cNvPr id="73" name="Elipse 72">
            <a:extLst>
              <a:ext uri="{FF2B5EF4-FFF2-40B4-BE49-F238E27FC236}">
                <a16:creationId xmlns:a16="http://schemas.microsoft.com/office/drawing/2014/main" id="{3956F088-E618-4FF8-B31C-AC9045E1DECB}"/>
              </a:ext>
            </a:extLst>
          </p:cNvPr>
          <p:cNvSpPr/>
          <p:nvPr/>
        </p:nvSpPr>
        <p:spPr>
          <a:xfrm>
            <a:off x="3875823" y="3350501"/>
            <a:ext cx="285834" cy="2601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74" name="CuadroTexto 73">
            <a:extLst>
              <a:ext uri="{FF2B5EF4-FFF2-40B4-BE49-F238E27FC236}">
                <a16:creationId xmlns:a16="http://schemas.microsoft.com/office/drawing/2014/main" id="{44C777AF-F983-4E55-8E88-4DE5A787E0C6}"/>
              </a:ext>
            </a:extLst>
          </p:cNvPr>
          <p:cNvSpPr txBox="1"/>
          <p:nvPr/>
        </p:nvSpPr>
        <p:spPr>
          <a:xfrm>
            <a:off x="3799040" y="3301095"/>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2</a:t>
            </a:r>
          </a:p>
        </p:txBody>
      </p:sp>
      <p:sp>
        <p:nvSpPr>
          <p:cNvPr id="77" name="Elipse 76">
            <a:extLst>
              <a:ext uri="{FF2B5EF4-FFF2-40B4-BE49-F238E27FC236}">
                <a16:creationId xmlns:a16="http://schemas.microsoft.com/office/drawing/2014/main" id="{35436861-44F4-4679-B289-19B570B10A43}"/>
              </a:ext>
            </a:extLst>
          </p:cNvPr>
          <p:cNvSpPr/>
          <p:nvPr/>
        </p:nvSpPr>
        <p:spPr>
          <a:xfrm>
            <a:off x="3771165" y="2215089"/>
            <a:ext cx="341064" cy="3104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78" name="CuadroTexto 77">
            <a:extLst>
              <a:ext uri="{FF2B5EF4-FFF2-40B4-BE49-F238E27FC236}">
                <a16:creationId xmlns:a16="http://schemas.microsoft.com/office/drawing/2014/main" id="{302EBB6A-5D90-4E47-97AD-4AAE32B6E453}"/>
              </a:ext>
            </a:extLst>
          </p:cNvPr>
          <p:cNvSpPr txBox="1"/>
          <p:nvPr/>
        </p:nvSpPr>
        <p:spPr>
          <a:xfrm>
            <a:off x="3720261" y="2198762"/>
            <a:ext cx="452828" cy="338554"/>
          </a:xfrm>
          <a:prstGeom prst="rect">
            <a:avLst/>
          </a:prstGeom>
          <a:noFill/>
        </p:spPr>
        <p:txBody>
          <a:bodyPr wrap="square" rtlCol="0">
            <a:spAutoFit/>
          </a:bodyPr>
          <a:lstStyle/>
          <a:p>
            <a:pPr algn="ctr"/>
            <a:r>
              <a:rPr lang="es-ES" sz="1600" b="1" dirty="0">
                <a:latin typeface="Arial Narrow" panose="020B0606020202030204" pitchFamily="34" charset="0"/>
                <a:cs typeface="Arial" panose="020B0604020202020204" pitchFamily="34" charset="0"/>
              </a:rPr>
              <a:t>24</a:t>
            </a:r>
          </a:p>
        </p:txBody>
      </p:sp>
    </p:spTree>
    <p:extLst>
      <p:ext uri="{BB962C8B-B14F-4D97-AF65-F5344CB8AC3E}">
        <p14:creationId xmlns:p14="http://schemas.microsoft.com/office/powerpoint/2010/main" val="26423705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1043608" y="103036"/>
            <a:ext cx="7157977" cy="58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CO" sz="3200" b="1" dirty="0">
                <a:solidFill>
                  <a:schemeClr val="accent3">
                    <a:lumMod val="75000"/>
                  </a:schemeClr>
                </a:solidFill>
                <a:latin typeface="Arial Narrow" panose="020B0606020202030204" pitchFamily="34" charset="0"/>
                <a:cs typeface="Arial" panose="020B0604020202020204" pitchFamily="34" charset="0"/>
              </a:rPr>
              <a:t>Emergencias por movimientos en masa 2ª temporada de lluvias 2018</a:t>
            </a:r>
            <a:endPar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sp>
        <p:nvSpPr>
          <p:cNvPr id="7"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11"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pic>
        <p:nvPicPr>
          <p:cNvPr id="34" name="Imagen 4"/>
          <p:cNvPicPr>
            <a:picLocks noChangeAspect="1"/>
          </p:cNvPicPr>
          <p:nvPr/>
        </p:nvPicPr>
        <p:blipFill rotWithShape="1">
          <a:blip r:embed="rId2" cstate="print">
            <a:extLst>
              <a:ext uri="{28A0092B-C50C-407E-A947-70E740481C1C}">
                <a14:useLocalDpi xmlns:a14="http://schemas.microsoft.com/office/drawing/2010/main" val="0"/>
              </a:ext>
            </a:extLst>
          </a:blip>
          <a:srcRect b="16810"/>
          <a:stretch/>
        </p:blipFill>
        <p:spPr>
          <a:xfrm>
            <a:off x="395536" y="1762254"/>
            <a:ext cx="8294134" cy="3428270"/>
          </a:xfrm>
          <a:prstGeom prst="rect">
            <a:avLst/>
          </a:prstGeom>
        </p:spPr>
      </p:pic>
      <p:sp>
        <p:nvSpPr>
          <p:cNvPr id="36" name="CuadroTexto 35"/>
          <p:cNvSpPr txBox="1"/>
          <p:nvPr/>
        </p:nvSpPr>
        <p:spPr>
          <a:xfrm>
            <a:off x="5943274" y="2099658"/>
            <a:ext cx="1748748" cy="400110"/>
          </a:xfrm>
          <a:prstGeom prst="rect">
            <a:avLst/>
          </a:prstGeom>
          <a:noFill/>
        </p:spPr>
        <p:txBody>
          <a:bodyPr wrap="none" rtlCol="0">
            <a:spAutoFit/>
          </a:bodyPr>
          <a:lstStyle/>
          <a:p>
            <a:r>
              <a:rPr lang="es-ES" dirty="0">
                <a:latin typeface="Arial Narrow" panose="020B0606020202030204" pitchFamily="34" charset="0"/>
              </a:rPr>
              <a:t>Total eventos: </a:t>
            </a:r>
            <a:r>
              <a:rPr lang="es-ES" sz="2000" b="1" dirty="0">
                <a:latin typeface="Arial Narrow" panose="020B0606020202030204" pitchFamily="34" charset="0"/>
              </a:rPr>
              <a:t>110</a:t>
            </a:r>
          </a:p>
        </p:txBody>
      </p:sp>
      <p:sp>
        <p:nvSpPr>
          <p:cNvPr id="42" name="Elipse 41"/>
          <p:cNvSpPr/>
          <p:nvPr/>
        </p:nvSpPr>
        <p:spPr>
          <a:xfrm>
            <a:off x="5498152" y="4043874"/>
            <a:ext cx="432048" cy="40724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21" name="Elipse 20"/>
          <p:cNvSpPr/>
          <p:nvPr/>
        </p:nvSpPr>
        <p:spPr>
          <a:xfrm>
            <a:off x="4284884" y="3781010"/>
            <a:ext cx="432048" cy="40724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Arial Narrow" panose="020B0606020202030204" pitchFamily="34" charset="0"/>
                <a:cs typeface="Arial" panose="020B0604020202020204" pitchFamily="34" charset="0"/>
              </a:rPr>
              <a:t>1</a:t>
            </a:r>
          </a:p>
        </p:txBody>
      </p:sp>
      <p:sp>
        <p:nvSpPr>
          <p:cNvPr id="22" name="CuadroTexto 21"/>
          <p:cNvSpPr txBox="1"/>
          <p:nvPr/>
        </p:nvSpPr>
        <p:spPr>
          <a:xfrm>
            <a:off x="5484852" y="4016665"/>
            <a:ext cx="466794" cy="461665"/>
          </a:xfrm>
          <a:prstGeom prst="rect">
            <a:avLst/>
          </a:prstGeom>
          <a:noFill/>
        </p:spPr>
        <p:txBody>
          <a:bodyPr wrap="none" rtlCol="0">
            <a:spAutoFit/>
          </a:bodyPr>
          <a:lstStyle/>
          <a:p>
            <a:r>
              <a:rPr lang="es-ES_tradnl" sz="2400" b="1" dirty="0">
                <a:latin typeface="Arial Narrow" panose="020B0606020202030204" pitchFamily="34" charset="0"/>
              </a:rPr>
              <a:t>27</a:t>
            </a:r>
          </a:p>
        </p:txBody>
      </p:sp>
      <p:sp>
        <p:nvSpPr>
          <p:cNvPr id="20" name="Elipse 136"/>
          <p:cNvSpPr/>
          <p:nvPr/>
        </p:nvSpPr>
        <p:spPr>
          <a:xfrm>
            <a:off x="6764553" y="3500370"/>
            <a:ext cx="461416" cy="4559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23" name="CuadroTexto 137"/>
          <p:cNvSpPr txBox="1"/>
          <p:nvPr/>
        </p:nvSpPr>
        <p:spPr>
          <a:xfrm>
            <a:off x="6694737" y="3496096"/>
            <a:ext cx="612618" cy="461664"/>
          </a:xfrm>
          <a:prstGeom prst="rect">
            <a:avLst/>
          </a:prstGeom>
          <a:noFill/>
        </p:spPr>
        <p:txBody>
          <a:bodyPr wrap="square" rtlCol="0">
            <a:spAutoFit/>
          </a:bodyPr>
          <a:lstStyle/>
          <a:p>
            <a:pPr algn="ctr"/>
            <a:r>
              <a:rPr lang="es-ES" sz="2400" b="1" dirty="0">
                <a:latin typeface="Arial Narrow" panose="020B0606020202030204" pitchFamily="34" charset="0"/>
                <a:cs typeface="Arial" panose="020B0604020202020204" pitchFamily="34" charset="0"/>
              </a:rPr>
              <a:t>11</a:t>
            </a:r>
          </a:p>
        </p:txBody>
      </p:sp>
      <p:sp>
        <p:nvSpPr>
          <p:cNvPr id="27" name="Elipse 136">
            <a:extLst>
              <a:ext uri="{FF2B5EF4-FFF2-40B4-BE49-F238E27FC236}">
                <a16:creationId xmlns:a16="http://schemas.microsoft.com/office/drawing/2014/main" id="{6A9A3394-19FB-4F2A-A3E7-3FE1A95F1B96}"/>
              </a:ext>
            </a:extLst>
          </p:cNvPr>
          <p:cNvSpPr/>
          <p:nvPr/>
        </p:nvSpPr>
        <p:spPr>
          <a:xfrm>
            <a:off x="1865264" y="2185516"/>
            <a:ext cx="461416" cy="4559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28" name="CuadroTexto 137">
            <a:extLst>
              <a:ext uri="{FF2B5EF4-FFF2-40B4-BE49-F238E27FC236}">
                <a16:creationId xmlns:a16="http://schemas.microsoft.com/office/drawing/2014/main" id="{18A21C9B-95AA-402F-A491-0B26FC70EFC2}"/>
              </a:ext>
            </a:extLst>
          </p:cNvPr>
          <p:cNvSpPr txBox="1"/>
          <p:nvPr/>
        </p:nvSpPr>
        <p:spPr>
          <a:xfrm>
            <a:off x="1795448" y="2181242"/>
            <a:ext cx="612618" cy="461664"/>
          </a:xfrm>
          <a:prstGeom prst="rect">
            <a:avLst/>
          </a:prstGeom>
          <a:noFill/>
        </p:spPr>
        <p:txBody>
          <a:bodyPr wrap="square" rtlCol="0">
            <a:spAutoFit/>
          </a:bodyPr>
          <a:lstStyle/>
          <a:p>
            <a:pPr algn="ctr"/>
            <a:r>
              <a:rPr lang="es-ES" sz="2400" b="1" dirty="0">
                <a:latin typeface="Arial Narrow" panose="020B0606020202030204" pitchFamily="34" charset="0"/>
                <a:cs typeface="Arial" panose="020B0604020202020204" pitchFamily="34" charset="0"/>
              </a:rPr>
              <a:t>9</a:t>
            </a:r>
          </a:p>
        </p:txBody>
      </p:sp>
      <p:sp>
        <p:nvSpPr>
          <p:cNvPr id="30" name="Elipse 136">
            <a:extLst>
              <a:ext uri="{FF2B5EF4-FFF2-40B4-BE49-F238E27FC236}">
                <a16:creationId xmlns:a16="http://schemas.microsoft.com/office/drawing/2014/main" id="{50BFDD5F-7081-46C9-8324-CB5F97A452F5}"/>
              </a:ext>
            </a:extLst>
          </p:cNvPr>
          <p:cNvSpPr/>
          <p:nvPr/>
        </p:nvSpPr>
        <p:spPr>
          <a:xfrm>
            <a:off x="2912515" y="2305668"/>
            <a:ext cx="461416" cy="4559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31" name="CuadroTexto 137">
            <a:extLst>
              <a:ext uri="{FF2B5EF4-FFF2-40B4-BE49-F238E27FC236}">
                <a16:creationId xmlns:a16="http://schemas.microsoft.com/office/drawing/2014/main" id="{A0D64610-D520-4035-8965-E13E2D8E75E6}"/>
              </a:ext>
            </a:extLst>
          </p:cNvPr>
          <p:cNvSpPr txBox="1"/>
          <p:nvPr/>
        </p:nvSpPr>
        <p:spPr>
          <a:xfrm>
            <a:off x="2842699" y="2301394"/>
            <a:ext cx="612618" cy="461664"/>
          </a:xfrm>
          <a:prstGeom prst="rect">
            <a:avLst/>
          </a:prstGeom>
          <a:noFill/>
        </p:spPr>
        <p:txBody>
          <a:bodyPr wrap="square" rtlCol="0">
            <a:spAutoFit/>
          </a:bodyPr>
          <a:lstStyle/>
          <a:p>
            <a:pPr algn="ctr"/>
            <a:r>
              <a:rPr lang="es-ES" sz="2400" b="1" dirty="0">
                <a:latin typeface="Arial Narrow" panose="020B0606020202030204" pitchFamily="34" charset="0"/>
                <a:cs typeface="Arial" panose="020B0604020202020204" pitchFamily="34" charset="0"/>
              </a:rPr>
              <a:t>7</a:t>
            </a:r>
          </a:p>
        </p:txBody>
      </p:sp>
      <p:sp>
        <p:nvSpPr>
          <p:cNvPr id="33" name="Elipse 136">
            <a:extLst>
              <a:ext uri="{FF2B5EF4-FFF2-40B4-BE49-F238E27FC236}">
                <a16:creationId xmlns:a16="http://schemas.microsoft.com/office/drawing/2014/main" id="{387D9886-5485-41A5-BB85-9ADE22FF78A0}"/>
              </a:ext>
            </a:extLst>
          </p:cNvPr>
          <p:cNvSpPr/>
          <p:nvPr/>
        </p:nvSpPr>
        <p:spPr>
          <a:xfrm>
            <a:off x="4509733" y="2545074"/>
            <a:ext cx="461416" cy="45598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37" name="CuadroTexto 137">
            <a:extLst>
              <a:ext uri="{FF2B5EF4-FFF2-40B4-BE49-F238E27FC236}">
                <a16:creationId xmlns:a16="http://schemas.microsoft.com/office/drawing/2014/main" id="{FCD869FE-0810-4F9E-878B-4F391C6B6E40}"/>
              </a:ext>
            </a:extLst>
          </p:cNvPr>
          <p:cNvSpPr txBox="1"/>
          <p:nvPr/>
        </p:nvSpPr>
        <p:spPr>
          <a:xfrm>
            <a:off x="4439917" y="2540800"/>
            <a:ext cx="612618" cy="461664"/>
          </a:xfrm>
          <a:prstGeom prst="rect">
            <a:avLst/>
          </a:prstGeom>
          <a:noFill/>
        </p:spPr>
        <p:txBody>
          <a:bodyPr wrap="square" rtlCol="0">
            <a:spAutoFit/>
          </a:bodyPr>
          <a:lstStyle/>
          <a:p>
            <a:pPr algn="ctr"/>
            <a:r>
              <a:rPr lang="es-ES" sz="2400" b="1" dirty="0">
                <a:latin typeface="Arial Narrow" panose="020B0606020202030204" pitchFamily="34" charset="0"/>
                <a:cs typeface="Arial" panose="020B0604020202020204" pitchFamily="34" charset="0"/>
              </a:rPr>
              <a:t>20</a:t>
            </a:r>
          </a:p>
        </p:txBody>
      </p:sp>
      <p:sp>
        <p:nvSpPr>
          <p:cNvPr id="40" name="Elipse 39">
            <a:extLst>
              <a:ext uri="{FF2B5EF4-FFF2-40B4-BE49-F238E27FC236}">
                <a16:creationId xmlns:a16="http://schemas.microsoft.com/office/drawing/2014/main" id="{DD4BFB69-C9F8-4E9B-B803-C2D562472D2E}"/>
              </a:ext>
            </a:extLst>
          </p:cNvPr>
          <p:cNvSpPr/>
          <p:nvPr/>
        </p:nvSpPr>
        <p:spPr>
          <a:xfrm>
            <a:off x="1620621" y="3292471"/>
            <a:ext cx="432048" cy="40724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Arial Narrow" panose="020B0606020202030204" pitchFamily="34" charset="0"/>
                <a:cs typeface="Arial" panose="020B0604020202020204" pitchFamily="34" charset="0"/>
              </a:rPr>
              <a:t>5</a:t>
            </a:r>
          </a:p>
        </p:txBody>
      </p:sp>
      <p:sp>
        <p:nvSpPr>
          <p:cNvPr id="47" name="Elipse 136">
            <a:extLst>
              <a:ext uri="{FF2B5EF4-FFF2-40B4-BE49-F238E27FC236}">
                <a16:creationId xmlns:a16="http://schemas.microsoft.com/office/drawing/2014/main" id="{AAE6B1AE-7807-4EBF-B784-2B6F3FAF485E}"/>
              </a:ext>
            </a:extLst>
          </p:cNvPr>
          <p:cNvSpPr/>
          <p:nvPr/>
        </p:nvSpPr>
        <p:spPr>
          <a:xfrm>
            <a:off x="4428347" y="3349116"/>
            <a:ext cx="461416" cy="4559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48" name="CuadroTexto 137">
            <a:extLst>
              <a:ext uri="{FF2B5EF4-FFF2-40B4-BE49-F238E27FC236}">
                <a16:creationId xmlns:a16="http://schemas.microsoft.com/office/drawing/2014/main" id="{E53F597F-1924-490C-87D3-B123C289C307}"/>
              </a:ext>
            </a:extLst>
          </p:cNvPr>
          <p:cNvSpPr txBox="1"/>
          <p:nvPr/>
        </p:nvSpPr>
        <p:spPr>
          <a:xfrm>
            <a:off x="4358531" y="3344842"/>
            <a:ext cx="612618" cy="461664"/>
          </a:xfrm>
          <a:prstGeom prst="rect">
            <a:avLst/>
          </a:prstGeom>
          <a:noFill/>
        </p:spPr>
        <p:txBody>
          <a:bodyPr wrap="square" rtlCol="0">
            <a:spAutoFit/>
          </a:bodyPr>
          <a:lstStyle/>
          <a:p>
            <a:pPr algn="ctr"/>
            <a:r>
              <a:rPr lang="es-ES" sz="2400" b="1" dirty="0">
                <a:latin typeface="Arial Narrow" panose="020B0606020202030204" pitchFamily="34" charset="0"/>
                <a:cs typeface="Arial" panose="020B0604020202020204" pitchFamily="34" charset="0"/>
              </a:rPr>
              <a:t>10</a:t>
            </a:r>
          </a:p>
        </p:txBody>
      </p:sp>
      <p:sp>
        <p:nvSpPr>
          <p:cNvPr id="49" name="Elipse 48">
            <a:extLst>
              <a:ext uri="{FF2B5EF4-FFF2-40B4-BE49-F238E27FC236}">
                <a16:creationId xmlns:a16="http://schemas.microsoft.com/office/drawing/2014/main" id="{DBC0F5F7-71EA-4583-B4A1-ADB8A2708893}"/>
              </a:ext>
            </a:extLst>
          </p:cNvPr>
          <p:cNvSpPr/>
          <p:nvPr/>
        </p:nvSpPr>
        <p:spPr>
          <a:xfrm>
            <a:off x="7908005" y="3944856"/>
            <a:ext cx="432048" cy="40724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Arial Narrow" panose="020B0606020202030204" pitchFamily="34" charset="0"/>
                <a:cs typeface="Arial" panose="020B0604020202020204" pitchFamily="34" charset="0"/>
              </a:rPr>
              <a:t>2</a:t>
            </a:r>
          </a:p>
        </p:txBody>
      </p:sp>
      <p:sp>
        <p:nvSpPr>
          <p:cNvPr id="43" name="Elipse 136">
            <a:extLst>
              <a:ext uri="{FF2B5EF4-FFF2-40B4-BE49-F238E27FC236}">
                <a16:creationId xmlns:a16="http://schemas.microsoft.com/office/drawing/2014/main" id="{EEB16FF9-D9DC-4485-B047-80D076A55D69}"/>
              </a:ext>
            </a:extLst>
          </p:cNvPr>
          <p:cNvSpPr/>
          <p:nvPr/>
        </p:nvSpPr>
        <p:spPr>
          <a:xfrm>
            <a:off x="3732661" y="2264175"/>
            <a:ext cx="461416" cy="45598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b="1" dirty="0">
              <a:solidFill>
                <a:schemeClr val="tx1"/>
              </a:solidFill>
              <a:latin typeface="Arial Narrow" panose="020B0606020202030204" pitchFamily="34" charset="0"/>
              <a:cs typeface="Arial" panose="020B0604020202020204" pitchFamily="34" charset="0"/>
            </a:endParaRPr>
          </a:p>
        </p:txBody>
      </p:sp>
      <p:sp>
        <p:nvSpPr>
          <p:cNvPr id="44" name="CuadroTexto 137">
            <a:extLst>
              <a:ext uri="{FF2B5EF4-FFF2-40B4-BE49-F238E27FC236}">
                <a16:creationId xmlns:a16="http://schemas.microsoft.com/office/drawing/2014/main" id="{A20EE581-BCB8-47B4-B397-1A02D7A402FC}"/>
              </a:ext>
            </a:extLst>
          </p:cNvPr>
          <p:cNvSpPr txBox="1"/>
          <p:nvPr/>
        </p:nvSpPr>
        <p:spPr>
          <a:xfrm>
            <a:off x="3662845" y="2259901"/>
            <a:ext cx="612618" cy="461664"/>
          </a:xfrm>
          <a:prstGeom prst="rect">
            <a:avLst/>
          </a:prstGeom>
          <a:noFill/>
        </p:spPr>
        <p:txBody>
          <a:bodyPr wrap="square" rtlCol="0">
            <a:spAutoFit/>
          </a:bodyPr>
          <a:lstStyle/>
          <a:p>
            <a:pPr algn="ctr"/>
            <a:r>
              <a:rPr lang="es-ES" sz="2400" b="1" dirty="0">
                <a:latin typeface="Arial Narrow" panose="020B0606020202030204" pitchFamily="34" charset="0"/>
                <a:cs typeface="Arial" panose="020B0604020202020204" pitchFamily="34" charset="0"/>
              </a:rPr>
              <a:t>24</a:t>
            </a:r>
          </a:p>
        </p:txBody>
      </p:sp>
    </p:spTree>
    <p:extLst>
      <p:ext uri="{BB962C8B-B14F-4D97-AF65-F5344CB8AC3E}">
        <p14:creationId xmlns:p14="http://schemas.microsoft.com/office/powerpoint/2010/main" val="2173232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rma libre 5"/>
          <p:cNvSpPr/>
          <p:nvPr/>
        </p:nvSpPr>
        <p:spPr>
          <a:xfrm>
            <a:off x="43400" y="2889000"/>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b="0" kern="1200" dirty="0">
                <a:solidFill>
                  <a:schemeClr val="tx1"/>
                </a:solidFill>
                <a:latin typeface="Arial Narrow" panose="020B0606020202030204" pitchFamily="34" charset="0"/>
                <a:cs typeface="Arial" panose="020B0604020202020204" pitchFamily="34" charset="0"/>
              </a:rPr>
              <a:t>4. Acciones de Reducción</a:t>
            </a:r>
          </a:p>
        </p:txBody>
      </p:sp>
      <p:sp>
        <p:nvSpPr>
          <p:cNvPr id="3" name="Botón de acción: Inicio 2">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319152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ítulo 1"/>
          <p:cNvSpPr txBox="1">
            <a:spLocks/>
          </p:cNvSpPr>
          <p:nvPr/>
        </p:nvSpPr>
        <p:spPr bwMode="auto">
          <a:xfrm>
            <a:off x="1115616" y="133550"/>
            <a:ext cx="6984776"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Limpieza de Canales, Vallados, Quebradas y Estructuras hidráulicas EAAB ESP – Aguas de Bogotá - FONDIGER </a:t>
            </a:r>
          </a:p>
        </p:txBody>
      </p:sp>
      <p:graphicFrame>
        <p:nvGraphicFramePr>
          <p:cNvPr id="12" name="Tabla 11"/>
          <p:cNvGraphicFramePr>
            <a:graphicFrameLocks noGrp="1"/>
          </p:cNvGraphicFramePr>
          <p:nvPr/>
        </p:nvGraphicFramePr>
        <p:xfrm>
          <a:off x="6001061" y="2179172"/>
          <a:ext cx="2679300" cy="3165561"/>
        </p:xfrm>
        <a:graphic>
          <a:graphicData uri="http://schemas.openxmlformats.org/drawingml/2006/table">
            <a:tbl>
              <a:tblPr firstRow="1" firstCol="1">
                <a:tableStyleId>{00A15C55-8517-42AA-B614-E9B94910E393}</a:tableStyleId>
              </a:tblPr>
              <a:tblGrid>
                <a:gridCol w="1114149">
                  <a:extLst>
                    <a:ext uri="{9D8B030D-6E8A-4147-A177-3AD203B41FA5}">
                      <a16:colId xmlns:a16="http://schemas.microsoft.com/office/drawing/2014/main" val="20000"/>
                    </a:ext>
                  </a:extLst>
                </a:gridCol>
                <a:gridCol w="1565151">
                  <a:extLst>
                    <a:ext uri="{9D8B030D-6E8A-4147-A177-3AD203B41FA5}">
                      <a16:colId xmlns:a16="http://schemas.microsoft.com/office/drawing/2014/main" val="20001"/>
                    </a:ext>
                  </a:extLst>
                </a:gridCol>
              </a:tblGrid>
              <a:tr h="779163">
                <a:tc>
                  <a:txBody>
                    <a:bodyPr/>
                    <a:lstStyle/>
                    <a:p>
                      <a:pPr algn="ctr">
                        <a:lnSpc>
                          <a:spcPts val="1500"/>
                        </a:lnSpc>
                        <a:spcAft>
                          <a:spcPts val="0"/>
                        </a:spcAft>
                        <a:tabLst>
                          <a:tab pos="714375" algn="l"/>
                          <a:tab pos="2806065" algn="ctr"/>
                          <a:tab pos="4181475" algn="l"/>
                        </a:tabLst>
                      </a:pPr>
                      <a:r>
                        <a:rPr lang="es-CO" sz="1400" dirty="0">
                          <a:solidFill>
                            <a:schemeClr val="tx1"/>
                          </a:solidFill>
                          <a:effectLst/>
                          <a:latin typeface="Arial Narrow" panose="020B0606020202030204" pitchFamily="34" charset="0"/>
                          <a:cs typeface="Arial" panose="020B0604020202020204" pitchFamily="34" charset="0"/>
                        </a:rPr>
                        <a:t>Cuenca</a:t>
                      </a:r>
                      <a:endParaRPr lang="es-ES" sz="14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tc>
                  <a:txBody>
                    <a:bodyPr/>
                    <a:lstStyle/>
                    <a:p>
                      <a:pPr algn="ctr">
                        <a:lnSpc>
                          <a:spcPts val="1500"/>
                        </a:lnSpc>
                        <a:spcAft>
                          <a:spcPts val="0"/>
                        </a:spcAft>
                        <a:tabLst>
                          <a:tab pos="714375" algn="l"/>
                          <a:tab pos="2806065" algn="ctr"/>
                          <a:tab pos="4181475" algn="l"/>
                        </a:tabLst>
                      </a:pPr>
                      <a:r>
                        <a:rPr lang="es-CO" sz="1400" dirty="0">
                          <a:solidFill>
                            <a:schemeClr val="tx1"/>
                          </a:solidFill>
                          <a:effectLst/>
                          <a:latin typeface="Arial Narrow" panose="020B0606020202030204" pitchFamily="34" charset="0"/>
                          <a:cs typeface="Arial" panose="020B0604020202020204" pitchFamily="34" charset="0"/>
                        </a:rPr>
                        <a:t>No. de cuerpos de agua</a:t>
                      </a:r>
                      <a:endParaRPr lang="es-ES" sz="14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10000"/>
                  </a:ext>
                </a:extLst>
              </a:tr>
              <a:tr h="369019">
                <a:tc>
                  <a:txBody>
                    <a:bodyPr/>
                    <a:lstStyle/>
                    <a:p>
                      <a:pPr algn="ctr">
                        <a:lnSpc>
                          <a:spcPts val="1500"/>
                        </a:lnSpc>
                        <a:spcAft>
                          <a:spcPts val="0"/>
                        </a:spcAft>
                        <a:tabLst>
                          <a:tab pos="714375" algn="l"/>
                          <a:tab pos="2806065" algn="ctr"/>
                          <a:tab pos="4181475" algn="l"/>
                        </a:tabLst>
                      </a:pPr>
                      <a:r>
                        <a:rPr lang="es-CO" sz="1400" b="0" dirty="0">
                          <a:solidFill>
                            <a:schemeClr val="tx1"/>
                          </a:solidFill>
                          <a:effectLst/>
                          <a:latin typeface="Arial Narrow" panose="020B0606020202030204" pitchFamily="34" charset="0"/>
                          <a:cs typeface="Arial" panose="020B0604020202020204" pitchFamily="34" charset="0"/>
                        </a:rPr>
                        <a:t>Torca</a:t>
                      </a:r>
                      <a:endParaRPr lang="es-ES" sz="1800" b="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tc>
                  <a:txBody>
                    <a:bodyPr/>
                    <a:lstStyle/>
                    <a:p>
                      <a:pPr algn="ctr">
                        <a:lnSpc>
                          <a:spcPts val="1500"/>
                        </a:lnSpc>
                        <a:spcAft>
                          <a:spcPts val="0"/>
                        </a:spcAft>
                        <a:tabLst>
                          <a:tab pos="714375" algn="l"/>
                          <a:tab pos="2806065" algn="ctr"/>
                          <a:tab pos="4181475" algn="l"/>
                        </a:tabLst>
                      </a:pPr>
                      <a:r>
                        <a:rPr lang="es-ES" sz="1400" kern="1200" dirty="0">
                          <a:solidFill>
                            <a:schemeClr val="tx1"/>
                          </a:solidFill>
                          <a:effectLst/>
                          <a:latin typeface="Arial Narrow" panose="020B0606020202030204" pitchFamily="34" charset="0"/>
                          <a:ea typeface="+mn-ea"/>
                          <a:cs typeface="Arial" panose="020B0604020202020204" pitchFamily="34" charset="0"/>
                        </a:rPr>
                        <a:t>43</a:t>
                      </a:r>
                    </a:p>
                  </a:txBody>
                  <a:tcPr marL="68580" marR="68580" marT="0" marB="0" anchor="ctr"/>
                </a:tc>
                <a:extLst>
                  <a:ext uri="{0D108BD9-81ED-4DB2-BD59-A6C34878D82A}">
                    <a16:rowId xmlns:a16="http://schemas.microsoft.com/office/drawing/2014/main" val="10001"/>
                  </a:ext>
                </a:extLst>
              </a:tr>
              <a:tr h="390138">
                <a:tc>
                  <a:txBody>
                    <a:bodyPr/>
                    <a:lstStyle/>
                    <a:p>
                      <a:pPr algn="ctr">
                        <a:lnSpc>
                          <a:spcPts val="1500"/>
                        </a:lnSpc>
                        <a:spcAft>
                          <a:spcPts val="0"/>
                        </a:spcAft>
                        <a:tabLst>
                          <a:tab pos="714375" algn="l"/>
                          <a:tab pos="2806065" algn="ctr"/>
                          <a:tab pos="4181475" algn="l"/>
                        </a:tabLst>
                      </a:pPr>
                      <a:r>
                        <a:rPr lang="es-CO" sz="1400" b="0" dirty="0">
                          <a:solidFill>
                            <a:schemeClr val="tx1"/>
                          </a:solidFill>
                          <a:effectLst/>
                          <a:latin typeface="Arial Narrow" panose="020B0606020202030204" pitchFamily="34" charset="0"/>
                          <a:cs typeface="Arial" panose="020B0604020202020204" pitchFamily="34" charset="0"/>
                        </a:rPr>
                        <a:t>Salitre</a:t>
                      </a:r>
                      <a:endParaRPr lang="es-ES" sz="1800" b="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tc>
                  <a:txBody>
                    <a:bodyPr/>
                    <a:lstStyle/>
                    <a:p>
                      <a:pPr algn="ctr">
                        <a:lnSpc>
                          <a:spcPts val="1500"/>
                        </a:lnSpc>
                        <a:spcAft>
                          <a:spcPts val="0"/>
                        </a:spcAft>
                        <a:tabLst>
                          <a:tab pos="714375" algn="l"/>
                          <a:tab pos="2806065" algn="ctr"/>
                          <a:tab pos="4181475" algn="l"/>
                        </a:tabLst>
                      </a:pPr>
                      <a:r>
                        <a:rPr lang="es-ES" sz="1400" kern="1200" dirty="0">
                          <a:solidFill>
                            <a:schemeClr val="tx1"/>
                          </a:solidFill>
                          <a:effectLst/>
                          <a:latin typeface="Arial Narrow" panose="020B0606020202030204" pitchFamily="34" charset="0"/>
                          <a:ea typeface="+mn-ea"/>
                          <a:cs typeface="Arial" panose="020B0604020202020204" pitchFamily="34" charset="0"/>
                        </a:rPr>
                        <a:t>37</a:t>
                      </a:r>
                    </a:p>
                  </a:txBody>
                  <a:tcPr marL="68580" marR="68580" marT="0" marB="0" anchor="ctr"/>
                </a:tc>
                <a:extLst>
                  <a:ext uri="{0D108BD9-81ED-4DB2-BD59-A6C34878D82A}">
                    <a16:rowId xmlns:a16="http://schemas.microsoft.com/office/drawing/2014/main" val="10002"/>
                  </a:ext>
                </a:extLst>
              </a:tr>
              <a:tr h="369019">
                <a:tc>
                  <a:txBody>
                    <a:bodyPr/>
                    <a:lstStyle/>
                    <a:p>
                      <a:pPr algn="ctr">
                        <a:lnSpc>
                          <a:spcPts val="1500"/>
                        </a:lnSpc>
                        <a:spcAft>
                          <a:spcPts val="0"/>
                        </a:spcAft>
                        <a:tabLst>
                          <a:tab pos="714375" algn="l"/>
                          <a:tab pos="2806065" algn="ctr"/>
                          <a:tab pos="4181475" algn="l"/>
                        </a:tabLst>
                      </a:pPr>
                      <a:r>
                        <a:rPr lang="es-CO" sz="1400" b="0" dirty="0">
                          <a:solidFill>
                            <a:schemeClr val="tx1"/>
                          </a:solidFill>
                          <a:effectLst/>
                          <a:latin typeface="Arial Narrow" panose="020B0606020202030204" pitchFamily="34" charset="0"/>
                          <a:cs typeface="Arial" panose="020B0604020202020204" pitchFamily="34" charset="0"/>
                        </a:rPr>
                        <a:t>Fucha</a:t>
                      </a:r>
                      <a:endParaRPr lang="es-ES" sz="1800" b="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tc>
                  <a:txBody>
                    <a:bodyPr/>
                    <a:lstStyle/>
                    <a:p>
                      <a:pPr algn="ctr">
                        <a:lnSpc>
                          <a:spcPts val="1500"/>
                        </a:lnSpc>
                        <a:spcAft>
                          <a:spcPts val="0"/>
                        </a:spcAft>
                        <a:tabLst>
                          <a:tab pos="714375" algn="l"/>
                          <a:tab pos="2806065" algn="ctr"/>
                          <a:tab pos="4181475" algn="l"/>
                        </a:tabLst>
                      </a:pPr>
                      <a:r>
                        <a:rPr lang="es-CO" sz="1400" dirty="0">
                          <a:solidFill>
                            <a:schemeClr val="tx1"/>
                          </a:solidFill>
                          <a:effectLst/>
                          <a:latin typeface="Arial Narrow" panose="020B0606020202030204" pitchFamily="34" charset="0"/>
                          <a:cs typeface="Arial" panose="020B0604020202020204" pitchFamily="34" charset="0"/>
                        </a:rPr>
                        <a:t>26</a:t>
                      </a:r>
                      <a:endParaRPr lang="es-ES" sz="18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390138">
                <a:tc>
                  <a:txBody>
                    <a:bodyPr/>
                    <a:lstStyle/>
                    <a:p>
                      <a:pPr algn="ctr">
                        <a:lnSpc>
                          <a:spcPts val="1500"/>
                        </a:lnSpc>
                        <a:spcAft>
                          <a:spcPts val="0"/>
                        </a:spcAft>
                        <a:tabLst>
                          <a:tab pos="714375" algn="l"/>
                          <a:tab pos="2806065" algn="ctr"/>
                          <a:tab pos="4181475" algn="l"/>
                        </a:tabLst>
                      </a:pPr>
                      <a:r>
                        <a:rPr lang="es-CO" sz="1400" b="0" dirty="0">
                          <a:solidFill>
                            <a:schemeClr val="tx1"/>
                          </a:solidFill>
                          <a:effectLst/>
                          <a:latin typeface="Arial Narrow" panose="020B0606020202030204" pitchFamily="34" charset="0"/>
                          <a:cs typeface="Arial" panose="020B0604020202020204" pitchFamily="34" charset="0"/>
                        </a:rPr>
                        <a:t>Tunjuelo</a:t>
                      </a:r>
                      <a:endParaRPr lang="es-ES" sz="1800" b="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tc>
                  <a:txBody>
                    <a:bodyPr/>
                    <a:lstStyle/>
                    <a:p>
                      <a:pPr algn="ctr">
                        <a:lnSpc>
                          <a:spcPts val="1500"/>
                        </a:lnSpc>
                        <a:spcAft>
                          <a:spcPts val="0"/>
                        </a:spcAft>
                        <a:tabLst>
                          <a:tab pos="714375" algn="l"/>
                          <a:tab pos="2806065" algn="ctr"/>
                          <a:tab pos="4181475" algn="l"/>
                        </a:tabLst>
                      </a:pPr>
                      <a:r>
                        <a:rPr lang="es-ES" sz="1400" kern="1200" dirty="0">
                          <a:solidFill>
                            <a:schemeClr val="tx1"/>
                          </a:solidFill>
                          <a:effectLst/>
                          <a:latin typeface="Arial Narrow" panose="020B0606020202030204" pitchFamily="34" charset="0"/>
                          <a:ea typeface="+mn-ea"/>
                          <a:cs typeface="Arial" panose="020B0604020202020204" pitchFamily="34" charset="0"/>
                        </a:rPr>
                        <a:t>71</a:t>
                      </a:r>
                    </a:p>
                  </a:txBody>
                  <a:tcPr marL="68580" marR="68580" marT="0" marB="0" anchor="ctr"/>
                </a:tc>
                <a:extLst>
                  <a:ext uri="{0D108BD9-81ED-4DB2-BD59-A6C34878D82A}">
                    <a16:rowId xmlns:a16="http://schemas.microsoft.com/office/drawing/2014/main" val="10004"/>
                  </a:ext>
                </a:extLst>
              </a:tr>
              <a:tr h="390138">
                <a:tc>
                  <a:txBody>
                    <a:bodyPr/>
                    <a:lstStyle/>
                    <a:p>
                      <a:pPr algn="ctr">
                        <a:lnSpc>
                          <a:spcPts val="1500"/>
                        </a:lnSpc>
                        <a:spcAft>
                          <a:spcPts val="0"/>
                        </a:spcAft>
                        <a:tabLst>
                          <a:tab pos="714375" algn="l"/>
                          <a:tab pos="2806065" algn="ctr"/>
                          <a:tab pos="4181475" algn="l"/>
                        </a:tabLst>
                      </a:pPr>
                      <a:r>
                        <a:rPr lang="es-CO" sz="1400" b="0" dirty="0">
                          <a:solidFill>
                            <a:schemeClr val="tx1"/>
                          </a:solidFill>
                          <a:effectLst/>
                          <a:latin typeface="Arial Narrow" panose="020B0606020202030204" pitchFamily="34" charset="0"/>
                          <a:cs typeface="Arial" panose="020B0604020202020204" pitchFamily="34" charset="0"/>
                        </a:rPr>
                        <a:t>Tintal</a:t>
                      </a:r>
                      <a:endParaRPr lang="es-ES" sz="1800" b="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tc>
                  <a:txBody>
                    <a:bodyPr/>
                    <a:lstStyle/>
                    <a:p>
                      <a:pPr algn="ctr">
                        <a:lnSpc>
                          <a:spcPts val="1500"/>
                        </a:lnSpc>
                        <a:spcAft>
                          <a:spcPts val="0"/>
                        </a:spcAft>
                        <a:tabLst>
                          <a:tab pos="714375" algn="l"/>
                          <a:tab pos="2806065" algn="ctr"/>
                          <a:tab pos="4181475" algn="l"/>
                        </a:tabLst>
                      </a:pPr>
                      <a:r>
                        <a:rPr lang="es-ES" sz="1400" kern="1200" dirty="0">
                          <a:solidFill>
                            <a:schemeClr val="tx1"/>
                          </a:solidFill>
                          <a:effectLst/>
                          <a:latin typeface="Arial Narrow" panose="020B0606020202030204" pitchFamily="34" charset="0"/>
                          <a:ea typeface="+mn-ea"/>
                          <a:cs typeface="Arial" panose="020B0604020202020204" pitchFamily="34" charset="0"/>
                        </a:rPr>
                        <a:t>35</a:t>
                      </a:r>
                    </a:p>
                  </a:txBody>
                  <a:tcPr marL="68580" marR="68580" marT="0" marB="0" anchor="ctr"/>
                </a:tc>
                <a:extLst>
                  <a:ext uri="{0D108BD9-81ED-4DB2-BD59-A6C34878D82A}">
                    <a16:rowId xmlns:a16="http://schemas.microsoft.com/office/drawing/2014/main" val="10005"/>
                  </a:ext>
                </a:extLst>
              </a:tr>
              <a:tr h="477946">
                <a:tc>
                  <a:txBody>
                    <a:bodyPr/>
                    <a:lstStyle/>
                    <a:p>
                      <a:pPr algn="ctr">
                        <a:lnSpc>
                          <a:spcPts val="1500"/>
                        </a:lnSpc>
                        <a:spcAft>
                          <a:spcPts val="0"/>
                        </a:spcAft>
                        <a:tabLst>
                          <a:tab pos="714375" algn="l"/>
                          <a:tab pos="2806065" algn="ctr"/>
                          <a:tab pos="4181475" algn="l"/>
                        </a:tabLst>
                      </a:pPr>
                      <a:r>
                        <a:rPr lang="es-CO" sz="1400" b="1" dirty="0">
                          <a:solidFill>
                            <a:schemeClr val="tx1"/>
                          </a:solidFill>
                          <a:effectLst/>
                          <a:latin typeface="Arial Narrow" panose="020B0606020202030204" pitchFamily="34" charset="0"/>
                          <a:cs typeface="Arial" panose="020B0604020202020204" pitchFamily="34" charset="0"/>
                        </a:rPr>
                        <a:t>TOTAL</a:t>
                      </a:r>
                      <a:endParaRPr lang="es-ES" sz="1800" b="1"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solidFill>
                      <a:schemeClr val="accent3">
                        <a:lumMod val="60000"/>
                        <a:lumOff val="40000"/>
                      </a:schemeClr>
                    </a:solidFill>
                  </a:tcPr>
                </a:tc>
                <a:tc>
                  <a:txBody>
                    <a:bodyPr/>
                    <a:lstStyle/>
                    <a:p>
                      <a:pPr algn="ctr">
                        <a:lnSpc>
                          <a:spcPts val="1500"/>
                        </a:lnSpc>
                        <a:spcAft>
                          <a:spcPts val="0"/>
                        </a:spcAft>
                        <a:tabLst>
                          <a:tab pos="714375" algn="l"/>
                          <a:tab pos="2806065" algn="ctr"/>
                          <a:tab pos="4181475" algn="l"/>
                        </a:tabLst>
                      </a:pPr>
                      <a:r>
                        <a:rPr lang="es-ES" sz="1800" b="1" dirty="0">
                          <a:solidFill>
                            <a:schemeClr val="tx1"/>
                          </a:solidFill>
                          <a:effectLst/>
                          <a:latin typeface="Arial Narrow" panose="020B0606020202030204" pitchFamily="34" charset="0"/>
                          <a:ea typeface="Calibri" panose="020F0502020204030204" pitchFamily="34" charset="0"/>
                          <a:cs typeface="Arial" panose="020B0604020202020204" pitchFamily="34" charset="0"/>
                        </a:rPr>
                        <a:t>212</a:t>
                      </a:r>
                    </a:p>
                  </a:txBody>
                  <a:tcPr marL="68580" marR="68580" marT="0" marB="0" anchor="ctr"/>
                </a:tc>
                <a:extLst>
                  <a:ext uri="{0D108BD9-81ED-4DB2-BD59-A6C34878D82A}">
                    <a16:rowId xmlns:a16="http://schemas.microsoft.com/office/drawing/2014/main" val="10006"/>
                  </a:ext>
                </a:extLst>
              </a:tr>
            </a:tbl>
          </a:graphicData>
        </a:graphic>
      </p:graphicFrame>
      <p:sp>
        <p:nvSpPr>
          <p:cNvPr id="25" name="CuadroTexto 24"/>
          <p:cNvSpPr txBox="1"/>
          <p:nvPr/>
        </p:nvSpPr>
        <p:spPr>
          <a:xfrm>
            <a:off x="246273" y="1305614"/>
            <a:ext cx="5400837" cy="369332"/>
          </a:xfrm>
          <a:prstGeom prst="rect">
            <a:avLst/>
          </a:prstGeom>
          <a:noFill/>
        </p:spPr>
        <p:txBody>
          <a:bodyPr wrap="none" rtlCol="0">
            <a:spAutoFit/>
          </a:bodyPr>
          <a:lstStyle/>
          <a:p>
            <a:r>
              <a:rPr lang="es-ES_tradnl" b="1" dirty="0">
                <a:latin typeface="Arial Narrow" panose="020B0606020202030204" pitchFamily="34" charset="0"/>
              </a:rPr>
              <a:t>Actividades Convenio interadministrativo No. 348 de 2019</a:t>
            </a:r>
            <a:endParaRPr lang="es-ES" b="1" dirty="0">
              <a:latin typeface="Arial Narrow" panose="020B0606020202030204" pitchFamily="34" charset="0"/>
            </a:endParaRPr>
          </a:p>
        </p:txBody>
      </p:sp>
      <p:grpSp>
        <p:nvGrpSpPr>
          <p:cNvPr id="13" name="Grupo 12"/>
          <p:cNvGrpSpPr/>
          <p:nvPr/>
        </p:nvGrpSpPr>
        <p:grpSpPr>
          <a:xfrm>
            <a:off x="226025" y="1747830"/>
            <a:ext cx="5666581" cy="4687690"/>
            <a:chOff x="226025" y="1747830"/>
            <a:chExt cx="5666581" cy="4687690"/>
          </a:xfrm>
        </p:grpSpPr>
        <p:sp>
          <p:nvSpPr>
            <p:cNvPr id="6" name="CuadroTexto 5"/>
            <p:cNvSpPr txBox="1"/>
            <p:nvPr/>
          </p:nvSpPr>
          <p:spPr>
            <a:xfrm>
              <a:off x="246273" y="3719943"/>
              <a:ext cx="2520280" cy="307777"/>
            </a:xfrm>
            <a:prstGeom prst="rect">
              <a:avLst/>
            </a:prstGeom>
            <a:noFill/>
          </p:spPr>
          <p:txBody>
            <a:bodyPr wrap="square" rtlCol="0">
              <a:spAutoFit/>
            </a:bodyPr>
            <a:lstStyle/>
            <a:p>
              <a:pPr algn="ctr"/>
              <a:r>
                <a:rPr lang="es-ES" sz="1400" dirty="0">
                  <a:latin typeface="Arial Narrow" panose="020B0606020202030204" pitchFamily="34" charset="0"/>
                </a:rPr>
                <a:t>Canal Torca – Cuenca Torca </a:t>
              </a:r>
            </a:p>
          </p:txBody>
        </p:sp>
        <p:sp>
          <p:nvSpPr>
            <p:cNvPr id="14" name="CuadroTexto 13"/>
            <p:cNvSpPr txBox="1"/>
            <p:nvPr/>
          </p:nvSpPr>
          <p:spPr>
            <a:xfrm>
              <a:off x="2071743" y="6127743"/>
              <a:ext cx="1231427" cy="307777"/>
            </a:xfrm>
            <a:prstGeom prst="rect">
              <a:avLst/>
            </a:prstGeom>
            <a:noFill/>
          </p:spPr>
          <p:txBody>
            <a:bodyPr wrap="none" rtlCol="0">
              <a:spAutoFit/>
            </a:bodyPr>
            <a:lstStyle/>
            <a:p>
              <a:r>
                <a:rPr lang="es-ES" sz="1400" dirty="0">
                  <a:latin typeface="Arial Narrow" panose="020B0606020202030204" pitchFamily="34" charset="0"/>
                </a:rPr>
                <a:t>Pondaje Rivera </a:t>
              </a:r>
            </a:p>
          </p:txBody>
        </p:sp>
        <p:sp>
          <p:nvSpPr>
            <p:cNvPr id="21" name="CuadroTexto 20"/>
            <p:cNvSpPr txBox="1"/>
            <p:nvPr/>
          </p:nvSpPr>
          <p:spPr>
            <a:xfrm>
              <a:off x="3246240" y="3725476"/>
              <a:ext cx="2520280" cy="307777"/>
            </a:xfrm>
            <a:prstGeom prst="rect">
              <a:avLst/>
            </a:prstGeom>
            <a:noFill/>
          </p:spPr>
          <p:txBody>
            <a:bodyPr wrap="square" rtlCol="0">
              <a:spAutoFit/>
            </a:bodyPr>
            <a:lstStyle/>
            <a:p>
              <a:pPr algn="ctr"/>
              <a:r>
                <a:rPr lang="es-ES" sz="1400" dirty="0">
                  <a:latin typeface="Arial Narrow" panose="020B0606020202030204" pitchFamily="34" charset="0"/>
                </a:rPr>
                <a:t>Río Fucha – Cuenca Fucha</a:t>
              </a: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273" y="1772383"/>
              <a:ext cx="2628735" cy="1971551"/>
            </a:xfrm>
            <a:prstGeom prst="rect">
              <a:avLst/>
            </a:prstGeom>
            <a:ln>
              <a:solidFill>
                <a:schemeClr val="accent1"/>
              </a:solidFill>
            </a:ln>
          </p:spPr>
        </p:pic>
        <p:pic>
          <p:nvPicPr>
            <p:cNvPr id="7" name="Imagen 6"/>
            <p:cNvPicPr>
              <a:picLocks noChangeAspect="1"/>
            </p:cNvPicPr>
            <p:nvPr/>
          </p:nvPicPr>
          <p:blipFill rotWithShape="1">
            <a:blip r:embed="rId4"/>
            <a:srcRect l="23226" t="19201" r="25588" b="13601"/>
            <a:stretch/>
          </p:blipFill>
          <p:spPr>
            <a:xfrm>
              <a:off x="3156302" y="1747830"/>
              <a:ext cx="2736304" cy="2020655"/>
            </a:xfrm>
            <a:prstGeom prst="rect">
              <a:avLst/>
            </a:prstGeom>
            <a:ln>
              <a:solidFill>
                <a:schemeClr val="accent1"/>
              </a:solidFill>
            </a:ln>
          </p:spPr>
        </p:pic>
        <p:pic>
          <p:nvPicPr>
            <p:cNvPr id="8" name="Imagen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025" y="4149080"/>
              <a:ext cx="2608691" cy="1936755"/>
            </a:xfrm>
            <a:prstGeom prst="rect">
              <a:avLst/>
            </a:prstGeom>
            <a:ln>
              <a:solidFill>
                <a:schemeClr val="accent1"/>
              </a:solidFill>
            </a:ln>
          </p:spPr>
        </p:pic>
        <p:pic>
          <p:nvPicPr>
            <p:cNvPr id="9" name="Imagen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8202" y="4112503"/>
              <a:ext cx="2714404" cy="2015240"/>
            </a:xfrm>
            <a:prstGeom prst="rect">
              <a:avLst/>
            </a:prstGeom>
            <a:ln>
              <a:solidFill>
                <a:schemeClr val="accent1"/>
              </a:solidFill>
            </a:ln>
          </p:spPr>
        </p:pic>
      </p:grpSp>
    </p:spTree>
    <p:extLst>
      <p:ext uri="{BB962C8B-B14F-4D97-AF65-F5344CB8AC3E}">
        <p14:creationId xmlns:p14="http://schemas.microsoft.com/office/powerpoint/2010/main" val="2630747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24"/>
          <p:cNvSpPr txBox="1"/>
          <p:nvPr/>
        </p:nvSpPr>
        <p:spPr>
          <a:xfrm>
            <a:off x="251520" y="1436623"/>
            <a:ext cx="5400837" cy="369332"/>
          </a:xfrm>
          <a:prstGeom prst="rect">
            <a:avLst/>
          </a:prstGeom>
          <a:noFill/>
        </p:spPr>
        <p:txBody>
          <a:bodyPr wrap="none" rtlCol="0">
            <a:spAutoFit/>
          </a:bodyPr>
          <a:lstStyle/>
          <a:p>
            <a:r>
              <a:rPr lang="es-ES_tradnl" b="1" dirty="0">
                <a:latin typeface="Arial Narrow" panose="020B0606020202030204" pitchFamily="34" charset="0"/>
              </a:rPr>
              <a:t>Actividades Convenio interadministrativo No. 348 de 2019</a:t>
            </a:r>
            <a:endParaRPr lang="es-ES" b="1" dirty="0">
              <a:latin typeface="Arial Narrow" panose="020B0606020202030204" pitchFamily="34" charset="0"/>
            </a:endParaRPr>
          </a:p>
        </p:txBody>
      </p:sp>
      <p:graphicFrame>
        <p:nvGraphicFramePr>
          <p:cNvPr id="8" name="Tabla 7"/>
          <p:cNvGraphicFramePr>
            <a:graphicFrameLocks noGrp="1"/>
          </p:cNvGraphicFramePr>
          <p:nvPr/>
        </p:nvGraphicFramePr>
        <p:xfrm>
          <a:off x="611560" y="2748632"/>
          <a:ext cx="7920879" cy="2064385"/>
        </p:xfrm>
        <a:graphic>
          <a:graphicData uri="http://schemas.openxmlformats.org/drawingml/2006/table">
            <a:tbl>
              <a:tblPr firstRow="1" firstCol="1" bandRow="1"/>
              <a:tblGrid>
                <a:gridCol w="2088232">
                  <a:extLst>
                    <a:ext uri="{9D8B030D-6E8A-4147-A177-3AD203B41FA5}">
                      <a16:colId xmlns:a16="http://schemas.microsoft.com/office/drawing/2014/main" val="20000"/>
                    </a:ext>
                  </a:extLst>
                </a:gridCol>
                <a:gridCol w="729468">
                  <a:extLst>
                    <a:ext uri="{9D8B030D-6E8A-4147-A177-3AD203B41FA5}">
                      <a16:colId xmlns:a16="http://schemas.microsoft.com/office/drawing/2014/main" val="20001"/>
                    </a:ext>
                  </a:extLst>
                </a:gridCol>
                <a:gridCol w="911377">
                  <a:extLst>
                    <a:ext uri="{9D8B030D-6E8A-4147-A177-3AD203B41FA5}">
                      <a16:colId xmlns:a16="http://schemas.microsoft.com/office/drawing/2014/main" val="20002"/>
                    </a:ext>
                  </a:extLst>
                </a:gridCol>
                <a:gridCol w="1029422">
                  <a:extLst>
                    <a:ext uri="{9D8B030D-6E8A-4147-A177-3AD203B41FA5}">
                      <a16:colId xmlns:a16="http://schemas.microsoft.com/office/drawing/2014/main" val="20003"/>
                    </a:ext>
                  </a:extLst>
                </a:gridCol>
                <a:gridCol w="786117">
                  <a:extLst>
                    <a:ext uri="{9D8B030D-6E8A-4147-A177-3AD203B41FA5}">
                      <a16:colId xmlns:a16="http://schemas.microsoft.com/office/drawing/2014/main" val="20004"/>
                    </a:ext>
                  </a:extLst>
                </a:gridCol>
                <a:gridCol w="864096">
                  <a:extLst>
                    <a:ext uri="{9D8B030D-6E8A-4147-A177-3AD203B41FA5}">
                      <a16:colId xmlns:a16="http://schemas.microsoft.com/office/drawing/2014/main" val="20005"/>
                    </a:ext>
                  </a:extLst>
                </a:gridCol>
                <a:gridCol w="1512167">
                  <a:extLst>
                    <a:ext uri="{9D8B030D-6E8A-4147-A177-3AD203B41FA5}">
                      <a16:colId xmlns:a16="http://schemas.microsoft.com/office/drawing/2014/main" val="20006"/>
                    </a:ext>
                  </a:extLst>
                </a:gridCol>
              </a:tblGrid>
              <a:tr h="190500">
                <a:tc gridSpan="7">
                  <a:txBody>
                    <a:bodyPr/>
                    <a:lstStyle/>
                    <a:p>
                      <a:pPr algn="ctr">
                        <a:lnSpc>
                          <a:spcPct val="107000"/>
                        </a:lnSpc>
                        <a:spcAft>
                          <a:spcPts val="0"/>
                        </a:spcAft>
                      </a:pPr>
                      <a:r>
                        <a:rPr lang="es-ES" sz="1100" b="1"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DATOS JUNIO DE 2019 A ENERO DE 2020</a:t>
                      </a:r>
                      <a:endParaRPr lang="es-ES" sz="1100" dirty="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190500">
                <a:tc>
                  <a:txBody>
                    <a:bodyPr/>
                    <a:lstStyle/>
                    <a:p>
                      <a:pPr algn="r">
                        <a:lnSpc>
                          <a:spcPct val="107000"/>
                        </a:lnSpc>
                        <a:spcAft>
                          <a:spcPts val="0"/>
                        </a:spcAft>
                      </a:pPr>
                      <a:r>
                        <a:rPr lang="es-ES" sz="1100" b="1"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CUENCA</a:t>
                      </a:r>
                      <a:endParaRPr lang="es-ES" sz="1100" dirty="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ctr">
                        <a:lnSpc>
                          <a:spcPct val="107000"/>
                        </a:lnSpc>
                        <a:spcAft>
                          <a:spcPts val="0"/>
                        </a:spcAft>
                      </a:pPr>
                      <a:r>
                        <a:rPr lang="es-ES" sz="1100" b="1">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FUCHA </a:t>
                      </a:r>
                      <a:endParaRPr lang="es-ES" sz="110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rowSpan="2">
                  <a:txBody>
                    <a:bodyPr/>
                    <a:lstStyle/>
                    <a:p>
                      <a:pPr algn="ctr">
                        <a:lnSpc>
                          <a:spcPct val="107000"/>
                        </a:lnSpc>
                        <a:spcAft>
                          <a:spcPts val="0"/>
                        </a:spcAft>
                      </a:pPr>
                      <a:r>
                        <a:rPr lang="es-ES" sz="1100" b="1">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SALITRE</a:t>
                      </a:r>
                      <a:endParaRPr lang="es-ES" sz="110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rowSpan="2">
                  <a:txBody>
                    <a:bodyPr/>
                    <a:lstStyle/>
                    <a:p>
                      <a:pPr algn="ctr">
                        <a:lnSpc>
                          <a:spcPct val="107000"/>
                        </a:lnSpc>
                        <a:spcAft>
                          <a:spcPts val="0"/>
                        </a:spcAft>
                      </a:pPr>
                      <a:r>
                        <a:rPr lang="es-ES" sz="1100" b="1">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TINTAL</a:t>
                      </a:r>
                      <a:endParaRPr lang="es-ES" sz="110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rowSpan="2">
                  <a:txBody>
                    <a:bodyPr/>
                    <a:lstStyle/>
                    <a:p>
                      <a:pPr algn="ctr">
                        <a:lnSpc>
                          <a:spcPct val="107000"/>
                        </a:lnSpc>
                        <a:spcAft>
                          <a:spcPts val="0"/>
                        </a:spcAft>
                      </a:pPr>
                      <a:r>
                        <a:rPr lang="es-ES" sz="1100" b="1"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TORCA</a:t>
                      </a:r>
                      <a:endParaRPr lang="es-ES" sz="1100" dirty="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rowSpan="2">
                  <a:txBody>
                    <a:bodyPr/>
                    <a:lstStyle/>
                    <a:p>
                      <a:pPr algn="ctr">
                        <a:lnSpc>
                          <a:spcPct val="107000"/>
                        </a:lnSpc>
                        <a:spcAft>
                          <a:spcPts val="0"/>
                        </a:spcAft>
                      </a:pPr>
                      <a:r>
                        <a:rPr lang="es-ES" sz="1100" b="1">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TUNJUELO</a:t>
                      </a:r>
                      <a:endParaRPr lang="es-ES" sz="110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rowSpan="2">
                  <a:txBody>
                    <a:bodyPr/>
                    <a:lstStyle/>
                    <a:p>
                      <a:pPr algn="ctr">
                        <a:lnSpc>
                          <a:spcPct val="107000"/>
                        </a:lnSpc>
                        <a:spcAft>
                          <a:spcPts val="0"/>
                        </a:spcAft>
                      </a:pPr>
                      <a:r>
                        <a:rPr lang="es-ES" sz="1100" b="1">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TOTALES </a:t>
                      </a:r>
                      <a:endParaRPr lang="es-ES" sz="110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10001"/>
                  </a:ext>
                </a:extLst>
              </a:tr>
              <a:tr h="190500">
                <a:tc>
                  <a:txBody>
                    <a:bodyPr/>
                    <a:lstStyle/>
                    <a:p>
                      <a:pPr>
                        <a:lnSpc>
                          <a:spcPct val="107000"/>
                        </a:lnSpc>
                        <a:spcAft>
                          <a:spcPts val="0"/>
                        </a:spcAft>
                      </a:pPr>
                      <a:r>
                        <a:rPr lang="es-ES" sz="11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ITEM</a:t>
                      </a:r>
                      <a:endParaRPr lang="es-ES" sz="1100" dirty="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2"/>
                  </a:ext>
                </a:extLst>
              </a:tr>
              <a:tr h="571500">
                <a:tc>
                  <a:txBody>
                    <a:bodyPr/>
                    <a:lstStyle/>
                    <a:p>
                      <a:pPr>
                        <a:lnSpc>
                          <a:spcPct val="107000"/>
                        </a:lnSpc>
                        <a:spcAft>
                          <a:spcPts val="0"/>
                        </a:spcAft>
                      </a:pPr>
                      <a:r>
                        <a:rPr lang="es-ES" sz="12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Longitud</a:t>
                      </a:r>
                      <a:r>
                        <a:rPr lang="es-ES" sz="1200" baseline="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 de intervención</a:t>
                      </a:r>
                      <a:r>
                        <a:rPr lang="es-ES" sz="12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 (Km)</a:t>
                      </a:r>
                      <a:endParaRPr lang="es-ES" sz="1200" dirty="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588,4</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787,00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354,22</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403,5</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608,8</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s-ES" sz="1800" b="0" i="0" u="none" strike="noStrike">
                          <a:solidFill>
                            <a:srgbClr val="000000"/>
                          </a:solidFill>
                          <a:effectLst/>
                          <a:latin typeface="Arial Narrow" panose="020B0606020202030204" pitchFamily="34" charset="0"/>
                        </a:rPr>
                        <a:t>2741,92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500">
                <a:tc>
                  <a:txBody>
                    <a:bodyPr/>
                    <a:lstStyle/>
                    <a:p>
                      <a:pPr>
                        <a:lnSpc>
                          <a:spcPct val="107000"/>
                        </a:lnSpc>
                        <a:spcAft>
                          <a:spcPts val="0"/>
                        </a:spcAft>
                      </a:pPr>
                      <a:r>
                        <a:rPr lang="es-ES" sz="12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Residuos Sólidos retirados (m</a:t>
                      </a:r>
                      <a:r>
                        <a:rPr lang="es-ES" sz="1200" baseline="300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3</a:t>
                      </a:r>
                      <a:r>
                        <a:rPr lang="es-ES" sz="12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a:t>
                      </a:r>
                      <a:endParaRPr lang="es-ES" sz="120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19.733,00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9.598,00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22.522,00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10.845,00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19.513,00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s-ES" sz="1800" b="0" i="0" u="none" strike="noStrike">
                          <a:solidFill>
                            <a:srgbClr val="000000"/>
                          </a:solidFill>
                          <a:effectLst/>
                          <a:latin typeface="Arial Narrow" panose="020B0606020202030204" pitchFamily="34" charset="0"/>
                        </a:rPr>
                        <a:t>82.211,00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9885">
                <a:tc>
                  <a:txBody>
                    <a:bodyPr/>
                    <a:lstStyle/>
                    <a:p>
                      <a:pPr>
                        <a:lnSpc>
                          <a:spcPct val="107000"/>
                        </a:lnSpc>
                        <a:spcAft>
                          <a:spcPts val="0"/>
                        </a:spcAft>
                      </a:pPr>
                      <a:r>
                        <a:rPr lang="es-ES" sz="12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 Corte de Césped (m</a:t>
                      </a:r>
                      <a:r>
                        <a:rPr lang="es-ES" sz="1200" baseline="300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2</a:t>
                      </a:r>
                      <a:r>
                        <a:rPr lang="es-ES" sz="12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a:t>
                      </a:r>
                      <a:endParaRPr lang="es-ES" sz="1200">
                        <a:effectLst/>
                        <a:latin typeface="Arial Narrow" panose="020B0606020202030204" pitchFamily="34" charset="0"/>
                        <a:ea typeface="Calibri" panose="020F0502020204030204" pitchFamily="34"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445.346,1</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376.542,2</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482.060,1</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271.623,6</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es-ES" sz="1200" dirty="0">
                          <a:effectLst/>
                          <a:latin typeface="Arial Narrow" panose="020B0606020202030204" pitchFamily="34" charset="0"/>
                          <a:ea typeface="Calibri" panose="020F0502020204030204" pitchFamily="34" charset="0"/>
                          <a:cs typeface="Arial" panose="020B0604020202020204" pitchFamily="34" charset="0"/>
                        </a:rPr>
                        <a:t>294.239,7</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s-ES" sz="1800" b="0" i="0" u="none" strike="noStrike" dirty="0">
                          <a:solidFill>
                            <a:srgbClr val="000000"/>
                          </a:solidFill>
                          <a:effectLst/>
                          <a:latin typeface="Arial Narrow" panose="020B0606020202030204" pitchFamily="34" charset="0"/>
                        </a:rPr>
                        <a:t>1.869.811,70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cxnSp>
        <p:nvCxnSpPr>
          <p:cNvPr id="9" name="Conector recto 8"/>
          <p:cNvCxnSpPr/>
          <p:nvPr/>
        </p:nvCxnSpPr>
        <p:spPr>
          <a:xfrm>
            <a:off x="899592" y="2952216"/>
            <a:ext cx="1872209" cy="360040"/>
          </a:xfrm>
          <a:prstGeom prst="line">
            <a:avLst/>
          </a:prstGeom>
        </p:spPr>
        <p:style>
          <a:lnRef idx="1">
            <a:schemeClr val="accent1"/>
          </a:lnRef>
          <a:fillRef idx="0">
            <a:schemeClr val="accent1"/>
          </a:fillRef>
          <a:effectRef idx="0">
            <a:schemeClr val="accent1"/>
          </a:effectRef>
          <a:fontRef idx="minor">
            <a:schemeClr val="tx1"/>
          </a:fontRef>
        </p:style>
      </p:cxnSp>
      <p:sp>
        <p:nvSpPr>
          <p:cNvPr id="7" name="Título 1"/>
          <p:cNvSpPr txBox="1">
            <a:spLocks/>
          </p:cNvSpPr>
          <p:nvPr/>
        </p:nvSpPr>
        <p:spPr bwMode="auto">
          <a:xfrm>
            <a:off x="1115616" y="133550"/>
            <a:ext cx="6984776"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Limpieza de Canales, Vallados, Quebradas y Estructuras hidráulicas EAAB ESP – Aguas de Bogotá - FONDIGER </a:t>
            </a:r>
          </a:p>
        </p:txBody>
      </p:sp>
    </p:spTree>
    <p:extLst>
      <p:ext uri="{BB962C8B-B14F-4D97-AF65-F5344CB8AC3E}">
        <p14:creationId xmlns:p14="http://schemas.microsoft.com/office/powerpoint/2010/main" val="1630701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p:cNvGraphicFramePr>
            <a:graphicFrameLocks noGrp="1"/>
          </p:cNvGraphicFramePr>
          <p:nvPr/>
        </p:nvGraphicFramePr>
        <p:xfrm>
          <a:off x="467544" y="2132856"/>
          <a:ext cx="8208912" cy="3600400"/>
        </p:xfrm>
        <a:graphic>
          <a:graphicData uri="http://schemas.openxmlformats.org/drawingml/2006/table">
            <a:tbl>
              <a:tblPr firstRow="1" firstCol="1" bandRow="1">
                <a:tableStyleId>{C083E6E3-FA7D-4D7B-A595-EF9225AFEA82}</a:tableStyleId>
              </a:tblPr>
              <a:tblGrid>
                <a:gridCol w="5040560">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432048">
                <a:tc>
                  <a:txBody>
                    <a:bodyPr/>
                    <a:lstStyle/>
                    <a:p>
                      <a:pPr algn="ctr">
                        <a:spcAft>
                          <a:spcPts val="0"/>
                        </a:spcAft>
                      </a:pPr>
                      <a:r>
                        <a:rPr lang="es-ES_tradnl" sz="1600" dirty="0">
                          <a:effectLst/>
                          <a:latin typeface="Arial Narrow" panose="020B0606020202030204" pitchFamily="34" charset="0"/>
                          <a:cs typeface="Arial" panose="020B0604020202020204" pitchFamily="34" charset="0"/>
                        </a:rPr>
                        <a:t>Punto Critico </a:t>
                      </a:r>
                      <a:endParaRPr lang="es-ES" sz="14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a:effectLst/>
                          <a:latin typeface="Arial Narrow" panose="020B0606020202030204" pitchFamily="34" charset="0"/>
                          <a:cs typeface="Arial" panose="020B0604020202020204" pitchFamily="34" charset="0"/>
                        </a:rPr>
                        <a:t>Fecha de intervención</a:t>
                      </a:r>
                      <a:endParaRPr lang="es-ES" sz="14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396044">
                <a:tc>
                  <a:txBody>
                    <a:bodyPr/>
                    <a:lstStyle/>
                    <a:p>
                      <a:pPr algn="l">
                        <a:spcAft>
                          <a:spcPts val="0"/>
                        </a:spcAft>
                      </a:pPr>
                      <a:r>
                        <a:rPr lang="es-ES_tradnl" sz="1600" b="0" dirty="0">
                          <a:effectLst/>
                          <a:latin typeface="Arial Narrow" panose="020B0606020202030204" pitchFamily="34" charset="0"/>
                          <a:cs typeface="Arial" panose="020B0604020202020204" pitchFamily="34" charset="0"/>
                        </a:rPr>
                        <a:t>Canal Boyacá (</a:t>
                      </a:r>
                      <a:r>
                        <a:rPr lang="es-ES_tradnl" sz="1600" b="0" dirty="0" err="1">
                          <a:effectLst/>
                          <a:latin typeface="Arial Narrow" panose="020B0606020202030204" pitchFamily="34" charset="0"/>
                          <a:cs typeface="Arial" panose="020B0604020202020204" pitchFamily="34" charset="0"/>
                        </a:rPr>
                        <a:t>Av</a:t>
                      </a:r>
                      <a:r>
                        <a:rPr lang="es-ES_tradnl" sz="1600" b="0" dirty="0">
                          <a:effectLst/>
                          <a:latin typeface="Arial Narrow" panose="020B0606020202030204" pitchFamily="34" charset="0"/>
                          <a:cs typeface="Arial" panose="020B0604020202020204" pitchFamily="34" charset="0"/>
                        </a:rPr>
                        <a:t> Boyacá entre Calle 66 y 26)</a:t>
                      </a:r>
                      <a:endParaRPr lang="es-ES" sz="14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dirty="0">
                          <a:effectLst/>
                          <a:latin typeface="Arial Narrow" panose="020B0606020202030204" pitchFamily="34" charset="0"/>
                          <a:cs typeface="Arial" panose="020B0604020202020204" pitchFamily="34" charset="0"/>
                        </a:rPr>
                        <a:t>Sábados y Lunes de cada semana</a:t>
                      </a:r>
                      <a:endParaRPr lang="es-ES" sz="14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396044">
                <a:tc>
                  <a:txBody>
                    <a:bodyPr/>
                    <a:lstStyle/>
                    <a:p>
                      <a:pPr algn="l">
                        <a:spcAft>
                          <a:spcPts val="0"/>
                        </a:spcAft>
                      </a:pPr>
                      <a:r>
                        <a:rPr lang="es-ES_tradnl" sz="1600" b="0" dirty="0">
                          <a:effectLst/>
                          <a:latin typeface="Arial Narrow" panose="020B0606020202030204" pitchFamily="34" charset="0"/>
                          <a:cs typeface="Arial" panose="020B0604020202020204" pitchFamily="34" charset="0"/>
                        </a:rPr>
                        <a:t>Rejilla Padre de Jesús (</a:t>
                      </a:r>
                      <a:r>
                        <a:rPr lang="es-ES_tradnl" sz="1600" b="0" dirty="0" err="1">
                          <a:effectLst/>
                          <a:latin typeface="Arial Narrow" panose="020B0606020202030204" pitchFamily="34" charset="0"/>
                          <a:cs typeface="Arial" panose="020B0604020202020204" pitchFamily="34" charset="0"/>
                        </a:rPr>
                        <a:t>Cra</a:t>
                      </a:r>
                      <a:r>
                        <a:rPr lang="es-ES_tradnl" sz="1600" b="0" dirty="0">
                          <a:effectLst/>
                          <a:latin typeface="Arial Narrow" panose="020B0606020202030204" pitchFamily="34" charset="0"/>
                          <a:cs typeface="Arial" panose="020B0604020202020204" pitchFamily="34" charset="0"/>
                        </a:rPr>
                        <a:t> 1 este con Calle 12)</a:t>
                      </a:r>
                      <a:endParaRPr lang="es-ES" sz="14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a:effectLst/>
                          <a:latin typeface="Arial Narrow" panose="020B0606020202030204" pitchFamily="34" charset="0"/>
                          <a:cs typeface="Arial" panose="020B0604020202020204" pitchFamily="34" charset="0"/>
                        </a:rPr>
                        <a:t>Una vez mensual</a:t>
                      </a:r>
                      <a:endParaRPr lang="es-ES" sz="140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396044">
                <a:tc>
                  <a:txBody>
                    <a:bodyPr/>
                    <a:lstStyle/>
                    <a:p>
                      <a:pPr algn="l">
                        <a:spcAft>
                          <a:spcPts val="0"/>
                        </a:spcAft>
                      </a:pPr>
                      <a:r>
                        <a:rPr lang="es-ES_tradnl" sz="1600" b="0" dirty="0">
                          <a:effectLst/>
                          <a:latin typeface="Arial Narrow" panose="020B0606020202030204" pitchFamily="34" charset="0"/>
                          <a:cs typeface="Arial" panose="020B0604020202020204" pitchFamily="34" charset="0"/>
                        </a:rPr>
                        <a:t>Quebrada Los Laches (</a:t>
                      </a:r>
                      <a:r>
                        <a:rPr lang="es-ES_tradnl" sz="1600" b="0" dirty="0" err="1">
                          <a:effectLst/>
                          <a:latin typeface="Arial Narrow" panose="020B0606020202030204" pitchFamily="34" charset="0"/>
                          <a:cs typeface="Arial" panose="020B0604020202020204" pitchFamily="34" charset="0"/>
                        </a:rPr>
                        <a:t>Cra</a:t>
                      </a:r>
                      <a:r>
                        <a:rPr lang="es-ES_tradnl" sz="1600" b="0" dirty="0">
                          <a:effectLst/>
                          <a:latin typeface="Arial Narrow" panose="020B0606020202030204" pitchFamily="34" charset="0"/>
                          <a:cs typeface="Arial" panose="020B0604020202020204" pitchFamily="34" charset="0"/>
                        </a:rPr>
                        <a:t> 9 este con </a:t>
                      </a:r>
                      <a:r>
                        <a:rPr lang="es-ES_tradnl" sz="1600" b="0" dirty="0" err="1">
                          <a:effectLst/>
                          <a:latin typeface="Arial Narrow" panose="020B0606020202030204" pitchFamily="34" charset="0"/>
                          <a:cs typeface="Arial" panose="020B0604020202020204" pitchFamily="34" charset="0"/>
                        </a:rPr>
                        <a:t>Diag</a:t>
                      </a:r>
                      <a:r>
                        <a:rPr lang="es-ES_tradnl" sz="1600" b="0" dirty="0">
                          <a:effectLst/>
                          <a:latin typeface="Arial Narrow" panose="020B0606020202030204" pitchFamily="34" charset="0"/>
                          <a:cs typeface="Arial" panose="020B0604020202020204" pitchFamily="34" charset="0"/>
                        </a:rPr>
                        <a:t> 4)</a:t>
                      </a:r>
                      <a:endParaRPr lang="es-ES" sz="14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dirty="0">
                          <a:effectLst/>
                          <a:latin typeface="Arial Narrow" panose="020B0606020202030204" pitchFamily="34" charset="0"/>
                          <a:cs typeface="Arial" panose="020B0604020202020204" pitchFamily="34" charset="0"/>
                        </a:rPr>
                        <a:t>Una vez mensual</a:t>
                      </a:r>
                      <a:endParaRPr lang="es-ES" sz="14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396044">
                <a:tc>
                  <a:txBody>
                    <a:bodyPr/>
                    <a:lstStyle/>
                    <a:p>
                      <a:pPr algn="l">
                        <a:spcAft>
                          <a:spcPts val="0"/>
                        </a:spcAft>
                      </a:pPr>
                      <a:r>
                        <a:rPr lang="es-ES_tradnl" sz="1600" b="0" dirty="0">
                          <a:effectLst/>
                          <a:latin typeface="Arial Narrow" panose="020B0606020202030204" pitchFamily="34" charset="0"/>
                          <a:cs typeface="Arial" panose="020B0604020202020204" pitchFamily="34" charset="0"/>
                        </a:rPr>
                        <a:t>Rejilla Las Lajas (Calle 2 Con </a:t>
                      </a:r>
                      <a:r>
                        <a:rPr lang="es-ES_tradnl" sz="1600" b="0" dirty="0" err="1">
                          <a:effectLst/>
                          <a:latin typeface="Arial Narrow" panose="020B0606020202030204" pitchFamily="34" charset="0"/>
                          <a:cs typeface="Arial" panose="020B0604020202020204" pitchFamily="34" charset="0"/>
                        </a:rPr>
                        <a:t>Diag</a:t>
                      </a:r>
                      <a:r>
                        <a:rPr lang="es-ES_tradnl" sz="1600" b="0" dirty="0">
                          <a:effectLst/>
                          <a:latin typeface="Arial Narrow" panose="020B0606020202030204" pitchFamily="34" charset="0"/>
                          <a:cs typeface="Arial" panose="020B0604020202020204" pitchFamily="34" charset="0"/>
                        </a:rPr>
                        <a:t> 3este sur)</a:t>
                      </a:r>
                      <a:endParaRPr lang="es-ES" sz="14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dirty="0">
                          <a:effectLst/>
                          <a:latin typeface="Arial Narrow" panose="020B0606020202030204" pitchFamily="34" charset="0"/>
                          <a:cs typeface="Arial" panose="020B0604020202020204" pitchFamily="34" charset="0"/>
                        </a:rPr>
                        <a:t>Una vez mensual</a:t>
                      </a:r>
                      <a:endParaRPr lang="es-ES" sz="14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396044">
                <a:tc>
                  <a:txBody>
                    <a:bodyPr/>
                    <a:lstStyle/>
                    <a:p>
                      <a:pPr algn="l">
                        <a:spcAft>
                          <a:spcPts val="0"/>
                        </a:spcAft>
                      </a:pPr>
                      <a:r>
                        <a:rPr lang="es-ES_tradnl" sz="1600" b="0" dirty="0">
                          <a:effectLst/>
                          <a:latin typeface="Arial Narrow" panose="020B0606020202030204" pitchFamily="34" charset="0"/>
                          <a:cs typeface="Arial" panose="020B0604020202020204" pitchFamily="34" charset="0"/>
                        </a:rPr>
                        <a:t>Rejilla Timiza (Calle 42 sur con </a:t>
                      </a:r>
                      <a:r>
                        <a:rPr lang="es-ES_tradnl" sz="1600" b="0" dirty="0" err="1">
                          <a:effectLst/>
                          <a:latin typeface="Arial Narrow" panose="020B0606020202030204" pitchFamily="34" charset="0"/>
                          <a:cs typeface="Arial" panose="020B0604020202020204" pitchFamily="34" charset="0"/>
                        </a:rPr>
                        <a:t>Cra</a:t>
                      </a:r>
                      <a:r>
                        <a:rPr lang="es-ES_tradnl" sz="1600" b="0" dirty="0">
                          <a:effectLst/>
                          <a:latin typeface="Arial Narrow" panose="020B0606020202030204" pitchFamily="34" charset="0"/>
                          <a:cs typeface="Arial" panose="020B0604020202020204" pitchFamily="34" charset="0"/>
                        </a:rPr>
                        <a:t> 72k bis a)</a:t>
                      </a:r>
                      <a:endParaRPr lang="es-ES" sz="14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dirty="0">
                          <a:effectLst/>
                          <a:latin typeface="Arial Narrow" panose="020B0606020202030204" pitchFamily="34" charset="0"/>
                          <a:cs typeface="Arial" panose="020B0604020202020204" pitchFamily="34" charset="0"/>
                        </a:rPr>
                        <a:t>Semanalmente</a:t>
                      </a:r>
                      <a:endParaRPr lang="es-ES" sz="14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396044">
                <a:tc>
                  <a:txBody>
                    <a:bodyPr/>
                    <a:lstStyle/>
                    <a:p>
                      <a:pPr algn="l">
                        <a:spcAft>
                          <a:spcPts val="0"/>
                        </a:spcAft>
                      </a:pPr>
                      <a:r>
                        <a:rPr lang="es-ES_tradnl" sz="1600" b="0" dirty="0">
                          <a:effectLst/>
                          <a:latin typeface="Arial Narrow" panose="020B0606020202030204" pitchFamily="34" charset="0"/>
                          <a:cs typeface="Arial" panose="020B0604020202020204" pitchFamily="34" charset="0"/>
                        </a:rPr>
                        <a:t>Rejilla Gibraltar (Calle 42 sur </a:t>
                      </a:r>
                      <a:r>
                        <a:rPr lang="es-ES_tradnl" sz="1600" b="0" dirty="0" err="1">
                          <a:effectLst/>
                          <a:latin typeface="Arial Narrow" panose="020B0606020202030204" pitchFamily="34" charset="0"/>
                          <a:cs typeface="Arial" panose="020B0604020202020204" pitchFamily="34" charset="0"/>
                        </a:rPr>
                        <a:t>Cra</a:t>
                      </a:r>
                      <a:r>
                        <a:rPr lang="es-ES_tradnl" sz="1600" b="0" dirty="0">
                          <a:effectLst/>
                          <a:latin typeface="Arial Narrow" panose="020B0606020202030204" pitchFamily="34" charset="0"/>
                          <a:cs typeface="Arial" panose="020B0604020202020204" pitchFamily="34" charset="0"/>
                        </a:rPr>
                        <a:t> 106 A)</a:t>
                      </a:r>
                      <a:endParaRPr lang="es-ES" sz="14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dirty="0">
                          <a:effectLst/>
                          <a:latin typeface="Arial Narrow" panose="020B0606020202030204" pitchFamily="34" charset="0"/>
                          <a:cs typeface="Arial" panose="020B0604020202020204" pitchFamily="34" charset="0"/>
                        </a:rPr>
                        <a:t>Semanalmente</a:t>
                      </a:r>
                      <a:endParaRPr lang="es-ES" sz="14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r h="396044">
                <a:tc>
                  <a:txBody>
                    <a:bodyPr/>
                    <a:lstStyle/>
                    <a:p>
                      <a:pPr algn="l">
                        <a:spcAft>
                          <a:spcPts val="0"/>
                        </a:spcAft>
                      </a:pPr>
                      <a:r>
                        <a:rPr lang="es-ES_tradnl" sz="1600" b="0" dirty="0">
                          <a:effectLst/>
                          <a:latin typeface="Arial Narrow" panose="020B0606020202030204" pitchFamily="34" charset="0"/>
                          <a:cs typeface="Arial" panose="020B0604020202020204" pitchFamily="34" charset="0"/>
                        </a:rPr>
                        <a:t>Quebrada El Baúl (</a:t>
                      </a:r>
                      <a:r>
                        <a:rPr lang="es-ES_tradnl" sz="1600" b="0" dirty="0" err="1">
                          <a:effectLst/>
                          <a:latin typeface="Arial Narrow" panose="020B0606020202030204" pitchFamily="34" charset="0"/>
                          <a:cs typeface="Arial" panose="020B0604020202020204" pitchFamily="34" charset="0"/>
                        </a:rPr>
                        <a:t>Cra</a:t>
                      </a:r>
                      <a:r>
                        <a:rPr lang="es-ES_tradnl" sz="1600" b="0" dirty="0">
                          <a:effectLst/>
                          <a:latin typeface="Arial Narrow" panose="020B0606020202030204" pitchFamily="34" charset="0"/>
                          <a:cs typeface="Arial" panose="020B0604020202020204" pitchFamily="34" charset="0"/>
                        </a:rPr>
                        <a:t> 18 Con Calle 69 a sur)</a:t>
                      </a:r>
                      <a:endParaRPr lang="es-ES" sz="14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600" dirty="0">
                          <a:effectLst/>
                          <a:latin typeface="Arial Narrow" panose="020B0606020202030204" pitchFamily="34" charset="0"/>
                          <a:cs typeface="Arial" panose="020B0604020202020204" pitchFamily="34" charset="0"/>
                        </a:rPr>
                        <a:t>Una vez al mes</a:t>
                      </a:r>
                      <a:endParaRPr lang="es-ES" sz="14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8"/>
                  </a:ext>
                </a:extLst>
              </a:tr>
              <a:tr h="396044">
                <a:tc>
                  <a:txBody>
                    <a:bodyPr/>
                    <a:lstStyle/>
                    <a:p>
                      <a:pPr algn="l">
                        <a:spcAft>
                          <a:spcPts val="0"/>
                        </a:spcAft>
                      </a:pPr>
                      <a:r>
                        <a:rPr lang="es-ES" sz="1600" b="0" kern="1200" dirty="0">
                          <a:solidFill>
                            <a:schemeClr val="tx1"/>
                          </a:solidFill>
                          <a:effectLst/>
                          <a:latin typeface="Arial Narrow" panose="020B0606020202030204" pitchFamily="34" charset="0"/>
                          <a:ea typeface="+mn-ea"/>
                          <a:cs typeface="Arial" panose="020B0604020202020204" pitchFamily="34" charset="0"/>
                        </a:rPr>
                        <a:t>Canal Sucre (</a:t>
                      </a:r>
                      <a:r>
                        <a:rPr lang="es-ES" sz="1600" b="0" kern="1200" dirty="0" err="1">
                          <a:solidFill>
                            <a:schemeClr val="tx1"/>
                          </a:solidFill>
                          <a:effectLst/>
                          <a:latin typeface="Arial Narrow" panose="020B0606020202030204" pitchFamily="34" charset="0"/>
                          <a:ea typeface="+mn-ea"/>
                          <a:cs typeface="Arial" panose="020B0604020202020204" pitchFamily="34" charset="0"/>
                        </a:rPr>
                        <a:t>Cra</a:t>
                      </a:r>
                      <a:r>
                        <a:rPr lang="es-ES" sz="1600" b="0" kern="1200" dirty="0">
                          <a:solidFill>
                            <a:schemeClr val="tx1"/>
                          </a:solidFill>
                          <a:effectLst/>
                          <a:latin typeface="Arial Narrow" panose="020B0606020202030204" pitchFamily="34" charset="0"/>
                          <a:ea typeface="+mn-ea"/>
                          <a:cs typeface="Arial" panose="020B0604020202020204" pitchFamily="34" charset="0"/>
                        </a:rPr>
                        <a:t> 4 Este con calle 40)</a:t>
                      </a:r>
                    </a:p>
                  </a:txBody>
                  <a:tcPr marL="68580" marR="68580" marT="0" marB="0" anchor="ctr"/>
                </a:tc>
                <a:tc>
                  <a:txBody>
                    <a:bodyPr/>
                    <a:lstStyle/>
                    <a:p>
                      <a:pPr algn="ctr">
                        <a:spcAft>
                          <a:spcPts val="0"/>
                        </a:spcAft>
                      </a:pPr>
                      <a:r>
                        <a:rPr lang="es-ES" sz="1600" kern="1200" dirty="0">
                          <a:solidFill>
                            <a:schemeClr val="tx1"/>
                          </a:solidFill>
                          <a:effectLst/>
                          <a:latin typeface="Arial Narrow" panose="020B0606020202030204" pitchFamily="34" charset="0"/>
                          <a:ea typeface="+mn-ea"/>
                          <a:cs typeface="Arial" panose="020B0604020202020204" pitchFamily="34" charset="0"/>
                        </a:rPr>
                        <a:t>Por</a:t>
                      </a:r>
                      <a:r>
                        <a:rPr lang="es-ES" sz="1600" kern="1200" baseline="0" dirty="0">
                          <a:solidFill>
                            <a:schemeClr val="tx1"/>
                          </a:solidFill>
                          <a:effectLst/>
                          <a:latin typeface="Arial Narrow" panose="020B0606020202030204" pitchFamily="34" charset="0"/>
                          <a:ea typeface="+mn-ea"/>
                          <a:cs typeface="Arial" panose="020B0604020202020204" pitchFamily="34" charset="0"/>
                        </a:rPr>
                        <a:t> intervenir por parte de la EAAB, ESP</a:t>
                      </a:r>
                      <a:endParaRPr lang="es-ES" sz="1600" kern="1200" dirty="0">
                        <a:solidFill>
                          <a:schemeClr val="tx1"/>
                        </a:solidFill>
                        <a:effectLst/>
                        <a:latin typeface="Arial Narrow" panose="020B060602020203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0009"/>
                  </a:ext>
                </a:extLst>
              </a:tr>
            </a:tbl>
          </a:graphicData>
        </a:graphic>
      </p:graphicFrame>
      <p:sp>
        <p:nvSpPr>
          <p:cNvPr id="5" name="CuadroTexto 4"/>
          <p:cNvSpPr txBox="1"/>
          <p:nvPr/>
        </p:nvSpPr>
        <p:spPr>
          <a:xfrm>
            <a:off x="264073" y="1403484"/>
            <a:ext cx="5788764" cy="369332"/>
          </a:xfrm>
          <a:prstGeom prst="rect">
            <a:avLst/>
          </a:prstGeom>
          <a:noFill/>
        </p:spPr>
        <p:txBody>
          <a:bodyPr wrap="none" rtlCol="0">
            <a:spAutoFit/>
          </a:bodyPr>
          <a:lstStyle/>
          <a:p>
            <a:r>
              <a:rPr lang="es-ES" b="1" dirty="0">
                <a:latin typeface="Arial Narrow" panose="020B0606020202030204" pitchFamily="34" charset="0"/>
              </a:rPr>
              <a:t>Atención de puntos críticos por antecedentes de emergencias</a:t>
            </a:r>
          </a:p>
        </p:txBody>
      </p:sp>
      <p:sp>
        <p:nvSpPr>
          <p:cNvPr id="6" name="Título 1"/>
          <p:cNvSpPr txBox="1">
            <a:spLocks/>
          </p:cNvSpPr>
          <p:nvPr/>
        </p:nvSpPr>
        <p:spPr bwMode="auto">
          <a:xfrm>
            <a:off x="1115616" y="133550"/>
            <a:ext cx="6984776"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Limpieza de Canales, Vallados, Quebradas y Estructuras hidráulicas EAAB ESP – Aguas de Bogotá - FONDIGER </a:t>
            </a:r>
          </a:p>
        </p:txBody>
      </p:sp>
    </p:spTree>
    <p:extLst>
      <p:ext uri="{BB962C8B-B14F-4D97-AF65-F5344CB8AC3E}">
        <p14:creationId xmlns:p14="http://schemas.microsoft.com/office/powerpoint/2010/main" val="14347220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bwMode="auto">
          <a:xfrm>
            <a:off x="251520" y="133550"/>
            <a:ext cx="8640960"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Obras de mitigación </a:t>
            </a:r>
            <a:r>
              <a:rPr lang="es-ES"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procesos de movimientos en masa 2018 - 2019</a:t>
            </a:r>
          </a:p>
          <a:p>
            <a:pPr algn="ctr"/>
            <a:endPar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graphicFrame>
        <p:nvGraphicFramePr>
          <p:cNvPr id="3" name="2 Tabla"/>
          <p:cNvGraphicFramePr>
            <a:graphicFrameLocks noGrp="1"/>
          </p:cNvGraphicFramePr>
          <p:nvPr/>
        </p:nvGraphicFramePr>
        <p:xfrm>
          <a:off x="251520" y="1412776"/>
          <a:ext cx="8640960" cy="3528392"/>
        </p:xfrm>
        <a:graphic>
          <a:graphicData uri="http://schemas.openxmlformats.org/drawingml/2006/table">
            <a:tbl>
              <a:tblPr firstRow="1" bandRow="1">
                <a:tableStyleId>{5940675A-B579-460E-94D1-54222C63F5DA}</a:tableStyleId>
              </a:tblPr>
              <a:tblGrid>
                <a:gridCol w="2160240">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gridCol w="2160240">
                  <a:extLst>
                    <a:ext uri="{9D8B030D-6E8A-4147-A177-3AD203B41FA5}">
                      <a16:colId xmlns:a16="http://schemas.microsoft.com/office/drawing/2014/main" val="20003"/>
                    </a:ext>
                  </a:extLst>
                </a:gridCol>
              </a:tblGrid>
              <a:tr h="17281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O" sz="1200" b="1" kern="1200" dirty="0">
                          <a:solidFill>
                            <a:schemeClr val="tx1"/>
                          </a:solidFill>
                          <a:effectLst/>
                          <a:latin typeface="Arial Narrow" panose="020B0606020202030204" pitchFamily="34" charset="0"/>
                          <a:ea typeface="+mn-ea"/>
                          <a:cs typeface="Arial" panose="020B0604020202020204" pitchFamily="34" charset="0"/>
                        </a:rPr>
                        <a:t>Cerro de Monserrate </a:t>
                      </a:r>
                    </a:p>
                    <a:p>
                      <a:pPr marL="0" marR="0" indent="0" algn="ctr" defTabSz="914400" rtl="0" eaLnBrk="1" fontAlgn="auto" latinLnBrk="0" hangingPunct="1">
                        <a:lnSpc>
                          <a:spcPct val="100000"/>
                        </a:lnSpc>
                        <a:spcBef>
                          <a:spcPts val="0"/>
                        </a:spcBef>
                        <a:spcAft>
                          <a:spcPts val="0"/>
                        </a:spcAft>
                        <a:buClrTx/>
                        <a:buSzTx/>
                        <a:buFontTx/>
                        <a:buNone/>
                        <a:tabLst/>
                        <a:defRPr/>
                      </a:pPr>
                      <a:r>
                        <a:rPr lang="es-CO" sz="1200" b="1" kern="1200" dirty="0">
                          <a:solidFill>
                            <a:schemeClr val="tx1"/>
                          </a:solidFill>
                          <a:effectLst/>
                          <a:latin typeface="Arial Narrow" panose="020B0606020202030204" pitchFamily="34" charset="0"/>
                          <a:ea typeface="+mn-ea"/>
                          <a:cs typeface="Arial" panose="020B0604020202020204" pitchFamily="34" charset="0"/>
                        </a:rPr>
                        <a:t>Terminada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s-CO" sz="1200" b="1" dirty="0">
                          <a:effectLst/>
                          <a:latin typeface="Arial Narrow" panose="020B0606020202030204" pitchFamily="34" charset="0"/>
                          <a:ea typeface="MS Mincho"/>
                          <a:cs typeface="Arial" panose="020B0604020202020204" pitchFamily="34" charset="0"/>
                        </a:rPr>
                        <a:t>Barrio El Bosque – Usme </a:t>
                      </a:r>
                    </a:p>
                    <a:p>
                      <a:pPr algn="ctr">
                        <a:lnSpc>
                          <a:spcPct val="100000"/>
                        </a:lnSpc>
                        <a:spcBef>
                          <a:spcPts val="0"/>
                        </a:spcBef>
                        <a:spcAft>
                          <a:spcPts val="0"/>
                        </a:spcAft>
                      </a:pPr>
                      <a:r>
                        <a:rPr lang="es-CO" sz="1200" b="1" dirty="0">
                          <a:effectLst/>
                          <a:latin typeface="Arial Narrow" panose="020B0606020202030204" pitchFamily="34" charset="0"/>
                          <a:ea typeface="MS Mincho"/>
                          <a:cs typeface="Arial" panose="020B0604020202020204" pitchFamily="34" charset="0"/>
                        </a:rPr>
                        <a:t>Terminada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s-ES" sz="1200" b="1" dirty="0">
                          <a:effectLst/>
                          <a:latin typeface="Arial Narrow" panose="020B0606020202030204" pitchFamily="34" charset="0"/>
                          <a:ea typeface="MS Mincho"/>
                          <a:cs typeface="Arial" panose="020B0604020202020204" pitchFamily="34" charset="0"/>
                        </a:rPr>
                        <a:t>Monterrey - Ciudad Bolívar</a:t>
                      </a:r>
                    </a:p>
                    <a:p>
                      <a:pPr algn="ctr">
                        <a:lnSpc>
                          <a:spcPct val="100000"/>
                        </a:lnSpc>
                        <a:spcBef>
                          <a:spcPts val="0"/>
                        </a:spcBef>
                        <a:spcAft>
                          <a:spcPts val="0"/>
                        </a:spcAft>
                      </a:pPr>
                      <a:r>
                        <a:rPr lang="es-ES" sz="1200" b="1" dirty="0">
                          <a:effectLst/>
                          <a:latin typeface="Arial Narrow" panose="020B0606020202030204" pitchFamily="34" charset="0"/>
                          <a:ea typeface="MS Mincho"/>
                          <a:cs typeface="Arial" panose="020B0604020202020204" pitchFamily="34" charset="0"/>
                        </a:rPr>
                        <a:t>Terminada</a:t>
                      </a:r>
                      <a:endParaRPr lang="es-CO" sz="1200" b="1" dirty="0">
                        <a:effectLst/>
                        <a:latin typeface="Arial Narrow" panose="020B0606020202030204" pitchFamily="34" charset="0"/>
                        <a:ea typeface="MS Mincho"/>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s-ES" sz="1200" b="1" dirty="0">
                          <a:effectLst/>
                          <a:latin typeface="Arial Narrow" panose="020B0606020202030204" pitchFamily="34" charset="0"/>
                          <a:ea typeface="MS Mincho"/>
                          <a:cs typeface="Arial" panose="020B0604020202020204" pitchFamily="34" charset="0"/>
                        </a:rPr>
                        <a:t>Brisas del Volador - Ciudad Bolívar</a:t>
                      </a:r>
                      <a:r>
                        <a:rPr lang="es-CO" sz="1200" b="1" dirty="0">
                          <a:effectLst/>
                          <a:latin typeface="Arial Narrow" panose="020B0606020202030204" pitchFamily="34" charset="0"/>
                          <a:ea typeface="MS Mincho"/>
                          <a:cs typeface="Arial" panose="020B0604020202020204" pitchFamily="34" charset="0"/>
                        </a:rPr>
                        <a:t>  Fase I / Terminada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800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200" b="1" dirty="0">
                          <a:latin typeface="Arial Narrow" panose="020B0606020202030204" pitchFamily="34" charset="0"/>
                          <a:cs typeface="Arial" panose="020B0604020202020204" pitchFamily="34" charset="0"/>
                        </a:rPr>
                        <a:t>Altos de la Estancia - Ciudad Bolívar </a:t>
                      </a:r>
                      <a:r>
                        <a:rPr lang="es-CO" sz="1200" b="1" dirty="0">
                          <a:effectLst/>
                          <a:latin typeface="Arial Narrow" panose="020B0606020202030204" pitchFamily="34" charset="0"/>
                          <a:ea typeface="MS Mincho"/>
                          <a:cs typeface="Arial" panose="020B0604020202020204" pitchFamily="34" charset="0"/>
                        </a:rPr>
                        <a:t>/ Terminada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200" b="1" dirty="0">
                          <a:latin typeface="Arial Narrow" panose="020B0606020202030204" pitchFamily="34" charset="0"/>
                          <a:cs typeface="Arial" panose="020B0604020202020204" pitchFamily="34" charset="0"/>
                        </a:rPr>
                        <a:t>Juan José Rondón - Ciudad Bolívar </a:t>
                      </a:r>
                      <a:r>
                        <a:rPr lang="es-CO" sz="1200" b="1" dirty="0">
                          <a:effectLst/>
                          <a:latin typeface="Arial Narrow" panose="020B0606020202030204" pitchFamily="34" charset="0"/>
                          <a:ea typeface="MS Mincho"/>
                          <a:cs typeface="Arial" panose="020B0604020202020204" pitchFamily="34" charset="0"/>
                        </a:rPr>
                        <a:t>/ Terminada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150" b="1" dirty="0">
                          <a:latin typeface="Arial Narrow" panose="020B0606020202030204" pitchFamily="34" charset="0"/>
                          <a:cs typeface="Arial" panose="020B0604020202020204" pitchFamily="34" charset="0"/>
                        </a:rPr>
                        <a:t>Brisas del Volador - Ciudad Bolívar Fase II </a:t>
                      </a:r>
                      <a:r>
                        <a:rPr lang="es-CO" sz="1150" b="1" dirty="0">
                          <a:effectLst/>
                          <a:latin typeface="Arial Narrow" panose="020B0606020202030204" pitchFamily="34" charset="0"/>
                          <a:ea typeface="MS Mincho"/>
                          <a:cs typeface="Arial" panose="020B0604020202020204" pitchFamily="34" charset="0"/>
                        </a:rPr>
                        <a:t>/ Terminada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pPr>
                      <a:r>
                        <a:rPr lang="es-CO" sz="1200" b="1" dirty="0">
                          <a:latin typeface="Arial Narrow" panose="020B0606020202030204" pitchFamily="34" charset="0"/>
                          <a:cs typeface="Arial" panose="020B0604020202020204" pitchFamily="34" charset="0"/>
                        </a:rPr>
                        <a:t>Madrid - Rafael Uribe </a:t>
                      </a:r>
                      <a:r>
                        <a:rPr lang="es-CO" sz="1200" b="1" dirty="0" err="1">
                          <a:latin typeface="Arial Narrow" panose="020B0606020202030204" pitchFamily="34" charset="0"/>
                          <a:cs typeface="Arial" panose="020B0604020202020204" pitchFamily="34" charset="0"/>
                        </a:rPr>
                        <a:t>Uribe</a:t>
                      </a:r>
                      <a:endParaRPr lang="es-CO" sz="1200" b="1" dirty="0">
                        <a:latin typeface="Arial Narrow" panose="020B0606020202030204" pitchFamily="34" charset="0"/>
                        <a:cs typeface="Arial" panose="020B0604020202020204" pitchFamily="34" charset="0"/>
                      </a:endParaRPr>
                    </a:p>
                    <a:p>
                      <a:pPr algn="ctr">
                        <a:lnSpc>
                          <a:spcPct val="100000"/>
                        </a:lnSpc>
                        <a:spcBef>
                          <a:spcPts val="0"/>
                        </a:spcBef>
                      </a:pPr>
                      <a:r>
                        <a:rPr lang="es-CO" sz="1200" b="1" dirty="0">
                          <a:latin typeface="Arial Narrow" panose="020B0606020202030204" pitchFamily="34" charset="0"/>
                          <a:cs typeface="Arial" panose="020B0604020202020204" pitchFamily="34" charset="0"/>
                        </a:rPr>
                        <a:t>Terminada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7" name="16 Imagen"/>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311904" y="1846504"/>
            <a:ext cx="2027847" cy="1224136"/>
          </a:xfrm>
          <a:prstGeom prst="rect">
            <a:avLst/>
          </a:prstGeom>
        </p:spPr>
      </p:pic>
      <p:pic>
        <p:nvPicPr>
          <p:cNvPr id="18" name="17 Imagen"/>
          <p:cNvPicPr/>
          <p:nvPr/>
        </p:nvPicPr>
        <p:blipFill>
          <a:blip r:embed="rId4"/>
          <a:stretch>
            <a:fillRect/>
          </a:stretch>
        </p:blipFill>
        <p:spPr>
          <a:xfrm>
            <a:off x="2483769" y="1844824"/>
            <a:ext cx="2016224" cy="1225816"/>
          </a:xfrm>
          <a:prstGeom prst="rect">
            <a:avLst/>
          </a:prstGeom>
        </p:spPr>
      </p:pic>
      <p:pic>
        <p:nvPicPr>
          <p:cNvPr id="19" name="image27.png"/>
          <p:cNvPicPr/>
          <p:nvPr/>
        </p:nvPicPr>
        <p:blipFill>
          <a:blip r:embed="rId5"/>
          <a:srcRect/>
          <a:stretch>
            <a:fillRect/>
          </a:stretch>
        </p:blipFill>
        <p:spPr>
          <a:xfrm>
            <a:off x="4644009" y="1846504"/>
            <a:ext cx="2016224" cy="1224136"/>
          </a:xfrm>
          <a:prstGeom prst="rect">
            <a:avLst/>
          </a:prstGeom>
          <a:ln/>
        </p:spPr>
      </p:pic>
      <p:pic>
        <p:nvPicPr>
          <p:cNvPr id="20" name="image30.png"/>
          <p:cNvPicPr/>
          <p:nvPr/>
        </p:nvPicPr>
        <p:blipFill>
          <a:blip r:embed="rId6"/>
          <a:srcRect/>
          <a:stretch>
            <a:fillRect/>
          </a:stretch>
        </p:blipFill>
        <p:spPr>
          <a:xfrm>
            <a:off x="6804249" y="1844825"/>
            <a:ext cx="2016224" cy="1225816"/>
          </a:xfrm>
          <a:prstGeom prst="rect">
            <a:avLst/>
          </a:prstGeom>
          <a:ln/>
        </p:spPr>
      </p:pic>
      <p:pic>
        <p:nvPicPr>
          <p:cNvPr id="21" name="image63.png"/>
          <p:cNvPicPr/>
          <p:nvPr/>
        </p:nvPicPr>
        <p:blipFill>
          <a:blip r:embed="rId7">
            <a:extLst>
              <a:ext uri="{BEBA8EAE-BF5A-486C-A8C5-ECC9F3942E4B}">
                <a14:imgProps xmlns:a14="http://schemas.microsoft.com/office/drawing/2010/main">
                  <a14:imgLayer r:embed="rId8">
                    <a14:imgEffect>
                      <a14:brightnessContrast bright="40000" contrast="-20000"/>
                    </a14:imgEffect>
                  </a14:imgLayer>
                </a14:imgProps>
              </a:ext>
            </a:extLst>
          </a:blip>
          <a:srcRect/>
          <a:stretch>
            <a:fillRect/>
          </a:stretch>
        </p:blipFill>
        <p:spPr>
          <a:xfrm>
            <a:off x="311904" y="3649862"/>
            <a:ext cx="2027847" cy="1224137"/>
          </a:xfrm>
          <a:prstGeom prst="rect">
            <a:avLst/>
          </a:prstGeom>
          <a:ln/>
        </p:spPr>
      </p:pic>
      <p:pic>
        <p:nvPicPr>
          <p:cNvPr id="22" name="21 Imagen"/>
          <p:cNvPicPr/>
          <p:nvPr/>
        </p:nvPicPr>
        <p:blipFill>
          <a:blip r:embed="rId9"/>
          <a:stretch>
            <a:fillRect/>
          </a:stretch>
        </p:blipFill>
        <p:spPr>
          <a:xfrm>
            <a:off x="2483770" y="3645024"/>
            <a:ext cx="2016224" cy="1228976"/>
          </a:xfrm>
          <a:prstGeom prst="rect">
            <a:avLst/>
          </a:prstGeom>
        </p:spPr>
      </p:pic>
      <p:pic>
        <p:nvPicPr>
          <p:cNvPr id="23" name="22 Imagen"/>
          <p:cNvPicPr/>
          <p:nvPr/>
        </p:nvPicPr>
        <p:blipFill>
          <a:blip r:embed="rId10"/>
          <a:stretch>
            <a:fillRect/>
          </a:stretch>
        </p:blipFill>
        <p:spPr>
          <a:xfrm>
            <a:off x="4644010" y="3645024"/>
            <a:ext cx="2016224" cy="1228976"/>
          </a:xfrm>
          <a:prstGeom prst="rect">
            <a:avLst/>
          </a:prstGeom>
        </p:spPr>
      </p:pic>
      <p:pic>
        <p:nvPicPr>
          <p:cNvPr id="24" name="23 Imagen"/>
          <p:cNvPicPr/>
          <p:nvPr/>
        </p:nvPicPr>
        <p:blipFill>
          <a:blip r:embed="rId11"/>
          <a:stretch>
            <a:fillRect/>
          </a:stretch>
        </p:blipFill>
        <p:spPr>
          <a:xfrm>
            <a:off x="6804250" y="3645912"/>
            <a:ext cx="2016224" cy="1228087"/>
          </a:xfrm>
          <a:prstGeom prst="rect">
            <a:avLst/>
          </a:prstGeom>
        </p:spPr>
      </p:pic>
      <p:sp>
        <p:nvSpPr>
          <p:cNvPr id="5" name="4 CuadroTexto"/>
          <p:cNvSpPr txBox="1"/>
          <p:nvPr/>
        </p:nvSpPr>
        <p:spPr>
          <a:xfrm>
            <a:off x="238237" y="4982138"/>
            <a:ext cx="8496944" cy="246221"/>
          </a:xfrm>
          <a:prstGeom prst="rect">
            <a:avLst/>
          </a:prstGeom>
          <a:noFill/>
        </p:spPr>
        <p:txBody>
          <a:bodyPr wrap="square" rtlCol="0">
            <a:spAutoFit/>
          </a:bodyPr>
          <a:lstStyle/>
          <a:p>
            <a:pPr algn="ctr"/>
            <a:r>
              <a:rPr lang="es-CO" sz="1000" dirty="0">
                <a:latin typeface="Arial Narrow" panose="020B0606020202030204" pitchFamily="34" charset="0"/>
                <a:cs typeface="Arial" panose="020B0604020202020204" pitchFamily="34" charset="0"/>
              </a:rPr>
              <a:t>Fuente: Área de Ejecución de  obras, Subdirección de Reducción y Adaptación al Cambio Climático – IDIGER, 2020</a:t>
            </a:r>
          </a:p>
        </p:txBody>
      </p:sp>
    </p:spTree>
    <p:extLst>
      <p:ext uri="{BB962C8B-B14F-4D97-AF65-F5344CB8AC3E}">
        <p14:creationId xmlns:p14="http://schemas.microsoft.com/office/powerpoint/2010/main" val="41113473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bwMode="auto">
          <a:xfrm>
            <a:off x="251520" y="133550"/>
            <a:ext cx="8640960"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Obras de mitigación </a:t>
            </a:r>
            <a:r>
              <a:rPr lang="es-ES"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procesos de movimientos en masa 2018 - 2019</a:t>
            </a:r>
          </a:p>
          <a:p>
            <a:pPr algn="ctr"/>
            <a:endPar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graphicFrame>
        <p:nvGraphicFramePr>
          <p:cNvPr id="3" name="2 Tabla"/>
          <p:cNvGraphicFramePr>
            <a:graphicFrameLocks noGrp="1"/>
          </p:cNvGraphicFramePr>
          <p:nvPr/>
        </p:nvGraphicFramePr>
        <p:xfrm>
          <a:off x="200828" y="1331114"/>
          <a:ext cx="8640960" cy="3600400"/>
        </p:xfrm>
        <a:graphic>
          <a:graphicData uri="http://schemas.openxmlformats.org/drawingml/2006/table">
            <a:tbl>
              <a:tblPr firstRow="1" bandRow="1">
                <a:tableStyleId>{5940675A-B579-460E-94D1-54222C63F5DA}</a:tableStyleId>
              </a:tblPr>
              <a:tblGrid>
                <a:gridCol w="2160240">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gridCol w="2160240">
                  <a:extLst>
                    <a:ext uri="{9D8B030D-6E8A-4147-A177-3AD203B41FA5}">
                      <a16:colId xmlns:a16="http://schemas.microsoft.com/office/drawing/2014/main" val="20003"/>
                    </a:ext>
                  </a:extLst>
                </a:gridCol>
              </a:tblGrid>
              <a:tr h="1800200">
                <a:tc>
                  <a:txBody>
                    <a:bodyPr/>
                    <a:lstStyle/>
                    <a:p>
                      <a:pPr algn="ctr">
                        <a:lnSpc>
                          <a:spcPct val="100000"/>
                        </a:lnSpc>
                        <a:spcBef>
                          <a:spcPts val="0"/>
                        </a:spcBef>
                      </a:pPr>
                      <a:r>
                        <a:rPr lang="es-CO" sz="1200" b="1" dirty="0">
                          <a:latin typeface="Arial Narrow" panose="020B0606020202030204" pitchFamily="34" charset="0"/>
                          <a:cs typeface="Arial" panose="020B0604020202020204" pitchFamily="34" charset="0"/>
                        </a:rPr>
                        <a:t>Sotavento - Ciudad Bolívar</a:t>
                      </a:r>
                    </a:p>
                    <a:p>
                      <a:pPr algn="ctr">
                        <a:lnSpc>
                          <a:spcPct val="100000"/>
                        </a:lnSpc>
                        <a:spcBef>
                          <a:spcPts val="0"/>
                        </a:spcBef>
                      </a:pPr>
                      <a:r>
                        <a:rPr lang="es-CO" sz="1200" b="1" dirty="0">
                          <a:latin typeface="Arial Narrow" panose="020B0606020202030204" pitchFamily="34" charset="0"/>
                          <a:cs typeface="Arial" panose="020B0604020202020204" pitchFamily="34" charset="0"/>
                        </a:rPr>
                        <a:t>Terminada</a:t>
                      </a:r>
                    </a:p>
                    <a:p>
                      <a:pPr algn="ctr">
                        <a:lnSpc>
                          <a:spcPct val="100000"/>
                        </a:lnSpc>
                        <a:spcBef>
                          <a:spcPts val="0"/>
                        </a:spcBef>
                      </a:pPr>
                      <a:endParaRPr lang="es-CO" sz="1200" b="1" dirty="0">
                        <a:latin typeface="Arial Narrow" panose="020B0606020202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pPr>
                      <a:r>
                        <a:rPr lang="es-CO" sz="1200" b="1" dirty="0">
                          <a:latin typeface="Arial Narrow" panose="020B0606020202030204" pitchFamily="34" charset="0"/>
                          <a:cs typeface="Arial" panose="020B0604020202020204" pitchFamily="34" charset="0"/>
                        </a:rPr>
                        <a:t>Codito – Usaquén</a:t>
                      </a:r>
                    </a:p>
                    <a:p>
                      <a:pPr algn="ctr">
                        <a:lnSpc>
                          <a:spcPct val="100000"/>
                        </a:lnSpc>
                        <a:spcBef>
                          <a:spcPts val="0"/>
                        </a:spcBef>
                      </a:pPr>
                      <a:r>
                        <a:rPr lang="es-CO" sz="1200" b="1" dirty="0">
                          <a:latin typeface="Arial Narrow" panose="020B0606020202030204" pitchFamily="34" charset="0"/>
                          <a:cs typeface="Arial" panose="020B0604020202020204" pitchFamily="34" charset="0"/>
                        </a:rPr>
                        <a:t>Terminada</a:t>
                      </a:r>
                    </a:p>
                    <a:p>
                      <a:pPr algn="ctr">
                        <a:lnSpc>
                          <a:spcPct val="100000"/>
                        </a:lnSpc>
                        <a:spcBef>
                          <a:spcPts val="0"/>
                        </a:spcBef>
                      </a:pPr>
                      <a:endParaRPr lang="es-CO" sz="1200" b="1" dirty="0">
                        <a:latin typeface="Arial Narrow" panose="020B0606020202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kern="1200" dirty="0">
                          <a:solidFill>
                            <a:schemeClr val="tx1"/>
                          </a:solidFill>
                          <a:latin typeface="Arial Narrow" panose="020B0606020202030204" pitchFamily="34" charset="0"/>
                          <a:ea typeface="+mn-ea"/>
                          <a:cs typeface="Arial" panose="020B0604020202020204" pitchFamily="34" charset="0"/>
                        </a:rPr>
                        <a:t>Casagrande – Ciudad Bolívar / Terminada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pPr>
                      <a:r>
                        <a:rPr lang="es-CO" sz="1200" b="1" dirty="0">
                          <a:latin typeface="Arial Narrow" panose="020B0606020202030204" pitchFamily="34" charset="0"/>
                          <a:cs typeface="Arial" panose="020B0604020202020204" pitchFamily="34" charset="0"/>
                        </a:rPr>
                        <a:t>Porvenir – Usme</a:t>
                      </a:r>
                    </a:p>
                    <a:p>
                      <a:pPr algn="ctr">
                        <a:lnSpc>
                          <a:spcPct val="100000"/>
                        </a:lnSpc>
                        <a:spcBef>
                          <a:spcPts val="0"/>
                        </a:spcBef>
                      </a:pPr>
                      <a:r>
                        <a:rPr lang="es-CO" sz="1200" b="1" kern="1200" dirty="0">
                          <a:solidFill>
                            <a:schemeClr val="tx1"/>
                          </a:solidFill>
                          <a:latin typeface="Arial Narrow" panose="020B0606020202030204" pitchFamily="34" charset="0"/>
                          <a:ea typeface="+mn-ea"/>
                          <a:cs typeface="Arial" panose="020B0604020202020204" pitchFamily="34" charset="0"/>
                        </a:rPr>
                        <a:t>Terminada</a:t>
                      </a:r>
                      <a:endParaRPr lang="es-CO" sz="1200" b="1" dirty="0">
                        <a:latin typeface="Arial Narrow" panose="020B0606020202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0200">
                <a:tc>
                  <a:txBody>
                    <a:bodyPr/>
                    <a:lstStyle/>
                    <a:p>
                      <a:endParaRPr lang="es-CO" dirty="0">
                        <a:latin typeface="Arial Narrow" panose="020B0606020202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lnSpc>
                          <a:spcPct val="100000"/>
                        </a:lnSpc>
                        <a:spcBef>
                          <a:spcPts val="0"/>
                        </a:spcBef>
                        <a:spcAft>
                          <a:spcPts val="0"/>
                        </a:spcAft>
                      </a:pPr>
                      <a:r>
                        <a:rPr lang="es-CO" sz="1200" b="1" kern="1200" dirty="0">
                          <a:solidFill>
                            <a:schemeClr val="tx1"/>
                          </a:solidFill>
                          <a:effectLst/>
                          <a:latin typeface="Arial Narrow" panose="020B0606020202030204" pitchFamily="34" charset="0"/>
                          <a:ea typeface="MS Mincho"/>
                          <a:cs typeface="Arial" panose="020B0604020202020204" pitchFamily="34" charset="0"/>
                        </a:rPr>
                        <a:t>Serranías – Usme </a:t>
                      </a:r>
                    </a:p>
                    <a:p>
                      <a:pPr marL="0" algn="ctr" defTabSz="914400" rtl="0" eaLnBrk="1" latinLnBrk="0" hangingPunct="1">
                        <a:lnSpc>
                          <a:spcPct val="100000"/>
                        </a:lnSpc>
                        <a:spcBef>
                          <a:spcPts val="0"/>
                        </a:spcBef>
                        <a:spcAft>
                          <a:spcPts val="0"/>
                        </a:spcAft>
                      </a:pPr>
                      <a:r>
                        <a:rPr lang="es-CO" sz="1200" b="1" kern="1200" dirty="0">
                          <a:solidFill>
                            <a:schemeClr val="tx1"/>
                          </a:solidFill>
                          <a:effectLst/>
                          <a:latin typeface="Arial Narrow" panose="020B0606020202030204" pitchFamily="34" charset="0"/>
                          <a:ea typeface="MS Mincho"/>
                          <a:cs typeface="Arial" panose="020B0604020202020204" pitchFamily="34" charset="0"/>
                        </a:rPr>
                        <a:t>Terminada</a:t>
                      </a:r>
                    </a:p>
                    <a:p>
                      <a:pPr marL="0" marR="0" indent="0" algn="ctr" defTabSz="914400" rtl="0" eaLnBrk="1" fontAlgn="auto" latinLnBrk="0" hangingPunct="1">
                        <a:lnSpc>
                          <a:spcPct val="100000"/>
                        </a:lnSpc>
                        <a:spcBef>
                          <a:spcPts val="0"/>
                        </a:spcBef>
                        <a:spcAft>
                          <a:spcPts val="0"/>
                        </a:spcAft>
                        <a:buClrTx/>
                        <a:buSzTx/>
                        <a:buFontTx/>
                        <a:buNone/>
                        <a:tabLst/>
                        <a:defRPr/>
                      </a:pPr>
                      <a:endParaRPr lang="es-CO" sz="1200" b="1" kern="1200" dirty="0">
                        <a:solidFill>
                          <a:schemeClr val="tx1"/>
                        </a:solidFill>
                        <a:effectLst/>
                        <a:latin typeface="Arial Narrow" panose="020B060602020203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s-CO" sz="1200" b="1" dirty="0">
                          <a:effectLst/>
                          <a:latin typeface="Arial Narrow" panose="020B0606020202030204" pitchFamily="34" charset="0"/>
                          <a:ea typeface="MS Mincho"/>
                          <a:cs typeface="Arial" panose="020B0604020202020204" pitchFamily="34" charset="0"/>
                        </a:rPr>
                        <a:t>Arabia – Ciudad Bolívar</a:t>
                      </a:r>
                    </a:p>
                    <a:p>
                      <a:pPr algn="ctr">
                        <a:lnSpc>
                          <a:spcPct val="100000"/>
                        </a:lnSpc>
                        <a:spcBef>
                          <a:spcPts val="0"/>
                        </a:spcBef>
                        <a:spcAft>
                          <a:spcPts val="0"/>
                        </a:spcAft>
                      </a:pPr>
                      <a:r>
                        <a:rPr lang="es-CO" sz="1200" b="1" kern="1200" dirty="0">
                          <a:solidFill>
                            <a:schemeClr val="tx1"/>
                          </a:solidFill>
                          <a:latin typeface="Arial Narrow" panose="020B0606020202030204" pitchFamily="34" charset="0"/>
                          <a:ea typeface="+mn-ea"/>
                          <a:cs typeface="Arial" panose="020B0604020202020204" pitchFamily="34" charset="0"/>
                        </a:rPr>
                        <a:t>Terminada</a:t>
                      </a:r>
                      <a:endParaRPr lang="es-CO" sz="1200" b="1" dirty="0">
                        <a:effectLst/>
                        <a:latin typeface="Arial Narrow" panose="020B0606020202030204" pitchFamily="34" charset="0"/>
                        <a:ea typeface="MS Mincho"/>
                        <a:cs typeface="Arial" panose="020B0604020202020204" pitchFamily="34" charset="0"/>
                      </a:endParaRPr>
                    </a:p>
                    <a:p>
                      <a:pPr algn="ctr">
                        <a:lnSpc>
                          <a:spcPct val="100000"/>
                        </a:lnSpc>
                        <a:spcBef>
                          <a:spcPts val="0"/>
                        </a:spcBef>
                        <a:spcAft>
                          <a:spcPts val="0"/>
                        </a:spcAft>
                      </a:pPr>
                      <a:endParaRPr lang="es-CO" sz="1200" b="1" dirty="0">
                        <a:effectLst/>
                        <a:latin typeface="Arial Narrow" panose="020B0606020202030204" pitchFamily="34" charset="0"/>
                        <a:ea typeface="MS Mincho"/>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pPr>
                      <a:endParaRPr lang="es-CO" sz="1200" b="1" dirty="0">
                        <a:latin typeface="Arial Narrow" panose="020B0606020202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26130773"/>
                  </a:ext>
                </a:extLst>
              </a:tr>
            </a:tbl>
          </a:graphicData>
        </a:graphic>
      </p:graphicFrame>
      <p:pic>
        <p:nvPicPr>
          <p:cNvPr id="25" name="24 Imagen"/>
          <p:cNvPicPr/>
          <p:nvPr/>
        </p:nvPicPr>
        <p:blipFill>
          <a:blip r:embed="rId2"/>
          <a:stretch>
            <a:fillRect/>
          </a:stretch>
        </p:blipFill>
        <p:spPr>
          <a:xfrm>
            <a:off x="328915" y="1862928"/>
            <a:ext cx="2016225" cy="1224138"/>
          </a:xfrm>
          <a:prstGeom prst="rect">
            <a:avLst/>
          </a:prstGeom>
        </p:spPr>
      </p:pic>
      <p:pic>
        <p:nvPicPr>
          <p:cNvPr id="26" name="25 Imagen"/>
          <p:cNvPicPr/>
          <p:nvPr/>
        </p:nvPicPr>
        <p:blipFill>
          <a:blip r:embed="rId3">
            <a:extLst>
              <a:ext uri="{28A0092B-C50C-407E-A947-70E740481C1C}">
                <a14:useLocalDpi xmlns:a14="http://schemas.microsoft.com/office/drawing/2010/main" val="0"/>
              </a:ext>
            </a:extLst>
          </a:blip>
          <a:srcRect/>
          <a:stretch>
            <a:fillRect/>
          </a:stretch>
        </p:blipFill>
        <p:spPr bwMode="auto">
          <a:xfrm>
            <a:off x="2505811" y="1848781"/>
            <a:ext cx="2015497" cy="1224138"/>
          </a:xfrm>
          <a:prstGeom prst="rect">
            <a:avLst/>
          </a:prstGeom>
          <a:noFill/>
        </p:spPr>
      </p:pic>
      <p:sp>
        <p:nvSpPr>
          <p:cNvPr id="5" name="4 CuadroTexto"/>
          <p:cNvSpPr txBox="1"/>
          <p:nvPr/>
        </p:nvSpPr>
        <p:spPr>
          <a:xfrm>
            <a:off x="272836" y="5064765"/>
            <a:ext cx="8496944" cy="246221"/>
          </a:xfrm>
          <a:prstGeom prst="rect">
            <a:avLst/>
          </a:prstGeom>
          <a:noFill/>
        </p:spPr>
        <p:txBody>
          <a:bodyPr wrap="square" rtlCol="0">
            <a:spAutoFit/>
          </a:bodyPr>
          <a:lstStyle/>
          <a:p>
            <a:pPr algn="ctr"/>
            <a:r>
              <a:rPr lang="es-CO" sz="1000" dirty="0">
                <a:latin typeface="Arial Narrow" panose="020B0606020202030204" pitchFamily="34" charset="0"/>
                <a:cs typeface="Arial" panose="020B0604020202020204" pitchFamily="34" charset="0"/>
              </a:rPr>
              <a:t>Fuente: Área de Ejecución de  obras, Subdirección de Reducción y Adaptación al Cambio Climático – IDIGER, 2019</a:t>
            </a:r>
          </a:p>
        </p:txBody>
      </p:sp>
      <p:pic>
        <p:nvPicPr>
          <p:cNvPr id="15" name="Imagen 14">
            <a:extLst>
              <a:ext uri="{FF2B5EF4-FFF2-40B4-BE49-F238E27FC236}">
                <a16:creationId xmlns:a16="http://schemas.microsoft.com/office/drawing/2014/main" id="{C2FE533C-3A12-46D2-887E-A6E453407128}"/>
              </a:ext>
            </a:extLst>
          </p:cNvPr>
          <p:cNvPicPr/>
          <p:nvPr/>
        </p:nvPicPr>
        <p:blipFill>
          <a:blip r:embed="rId4"/>
          <a:stretch>
            <a:fillRect/>
          </a:stretch>
        </p:blipFill>
        <p:spPr>
          <a:xfrm>
            <a:off x="4667721" y="1858090"/>
            <a:ext cx="2015497" cy="1228976"/>
          </a:xfrm>
          <a:prstGeom prst="rect">
            <a:avLst/>
          </a:prstGeom>
        </p:spPr>
      </p:pic>
      <p:pic>
        <p:nvPicPr>
          <p:cNvPr id="2" name="Imagen 1">
            <a:extLst>
              <a:ext uri="{FF2B5EF4-FFF2-40B4-BE49-F238E27FC236}">
                <a16:creationId xmlns:a16="http://schemas.microsoft.com/office/drawing/2014/main" id="{20E15715-21B6-4DA6-99E9-6CCEA0F571DB}"/>
              </a:ext>
            </a:extLst>
          </p:cNvPr>
          <p:cNvPicPr>
            <a:picLocks noChangeAspect="1"/>
          </p:cNvPicPr>
          <p:nvPr/>
        </p:nvPicPr>
        <p:blipFill>
          <a:blip r:embed="rId5"/>
          <a:stretch>
            <a:fillRect/>
          </a:stretch>
        </p:blipFill>
        <p:spPr>
          <a:xfrm>
            <a:off x="4667720" y="3588244"/>
            <a:ext cx="2015497" cy="1210019"/>
          </a:xfrm>
          <a:prstGeom prst="rect">
            <a:avLst/>
          </a:prstGeom>
        </p:spPr>
      </p:pic>
      <p:pic>
        <p:nvPicPr>
          <p:cNvPr id="6" name="Imagen 5">
            <a:extLst>
              <a:ext uri="{FF2B5EF4-FFF2-40B4-BE49-F238E27FC236}">
                <a16:creationId xmlns:a16="http://schemas.microsoft.com/office/drawing/2014/main" id="{77BB2153-1647-450E-9639-A179994D6448}"/>
              </a:ext>
            </a:extLst>
          </p:cNvPr>
          <p:cNvPicPr>
            <a:picLocks noChangeAspect="1"/>
          </p:cNvPicPr>
          <p:nvPr/>
        </p:nvPicPr>
        <p:blipFill>
          <a:blip r:embed="rId6"/>
          <a:stretch>
            <a:fillRect/>
          </a:stretch>
        </p:blipFill>
        <p:spPr>
          <a:xfrm>
            <a:off x="2456517" y="3553852"/>
            <a:ext cx="2015497" cy="1278801"/>
          </a:xfrm>
          <a:prstGeom prst="rect">
            <a:avLst/>
          </a:prstGeom>
        </p:spPr>
      </p:pic>
      <p:pic>
        <p:nvPicPr>
          <p:cNvPr id="7" name="Imagen 6">
            <a:extLst>
              <a:ext uri="{FF2B5EF4-FFF2-40B4-BE49-F238E27FC236}">
                <a16:creationId xmlns:a16="http://schemas.microsoft.com/office/drawing/2014/main" id="{2965C6CD-EF60-48E9-819F-00501857BC65}"/>
              </a:ext>
            </a:extLst>
          </p:cNvPr>
          <p:cNvPicPr>
            <a:picLocks noChangeAspect="1"/>
          </p:cNvPicPr>
          <p:nvPr/>
        </p:nvPicPr>
        <p:blipFill rotWithShape="1">
          <a:blip r:embed="rId7"/>
          <a:srcRect l="7761" t="8034" r="8428" b="11568"/>
          <a:stretch/>
        </p:blipFill>
        <p:spPr>
          <a:xfrm>
            <a:off x="6753555" y="1842833"/>
            <a:ext cx="2016225" cy="1230086"/>
          </a:xfrm>
          <a:prstGeom prst="rect">
            <a:avLst/>
          </a:prstGeom>
        </p:spPr>
      </p:pic>
    </p:spTree>
    <p:extLst>
      <p:ext uri="{BB962C8B-B14F-4D97-AF65-F5344CB8AC3E}">
        <p14:creationId xmlns:p14="http://schemas.microsoft.com/office/powerpoint/2010/main" val="3340284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bwMode="auto">
          <a:xfrm>
            <a:off x="251520" y="133550"/>
            <a:ext cx="8640960"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Obras de mitigación </a:t>
            </a:r>
            <a:r>
              <a:rPr lang="es-ES"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procesos de movimientos en masa  2020</a:t>
            </a:r>
          </a:p>
          <a:p>
            <a:pPr algn="ctr"/>
            <a:endPar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graphicFrame>
        <p:nvGraphicFramePr>
          <p:cNvPr id="3" name="2 Tabla"/>
          <p:cNvGraphicFramePr>
            <a:graphicFrameLocks noGrp="1"/>
          </p:cNvGraphicFramePr>
          <p:nvPr/>
        </p:nvGraphicFramePr>
        <p:xfrm>
          <a:off x="200828" y="1330477"/>
          <a:ext cx="8763660" cy="3600400"/>
        </p:xfrm>
        <a:graphic>
          <a:graphicData uri="http://schemas.openxmlformats.org/drawingml/2006/table">
            <a:tbl>
              <a:tblPr firstRow="1" bandRow="1">
                <a:tableStyleId>{5940675A-B579-460E-94D1-54222C63F5DA}</a:tableStyleId>
              </a:tblPr>
              <a:tblGrid>
                <a:gridCol w="2190915">
                  <a:extLst>
                    <a:ext uri="{9D8B030D-6E8A-4147-A177-3AD203B41FA5}">
                      <a16:colId xmlns:a16="http://schemas.microsoft.com/office/drawing/2014/main" val="20000"/>
                    </a:ext>
                  </a:extLst>
                </a:gridCol>
                <a:gridCol w="2190915">
                  <a:extLst>
                    <a:ext uri="{9D8B030D-6E8A-4147-A177-3AD203B41FA5}">
                      <a16:colId xmlns:a16="http://schemas.microsoft.com/office/drawing/2014/main" val="20001"/>
                    </a:ext>
                  </a:extLst>
                </a:gridCol>
                <a:gridCol w="2190915">
                  <a:extLst>
                    <a:ext uri="{9D8B030D-6E8A-4147-A177-3AD203B41FA5}">
                      <a16:colId xmlns:a16="http://schemas.microsoft.com/office/drawing/2014/main" val="20002"/>
                    </a:ext>
                  </a:extLst>
                </a:gridCol>
                <a:gridCol w="2190915">
                  <a:extLst>
                    <a:ext uri="{9D8B030D-6E8A-4147-A177-3AD203B41FA5}">
                      <a16:colId xmlns:a16="http://schemas.microsoft.com/office/drawing/2014/main" val="20003"/>
                    </a:ext>
                  </a:extLst>
                </a:gridCol>
              </a:tblGrid>
              <a:tr h="1800200">
                <a:tc>
                  <a:txBody>
                    <a:bodyPr/>
                    <a:lstStyle/>
                    <a:p>
                      <a:pPr marL="0" algn="ctr" defTabSz="914400" rtl="0" eaLnBrk="1" latinLnBrk="0" hangingPunct="1">
                        <a:lnSpc>
                          <a:spcPct val="100000"/>
                        </a:lnSpc>
                        <a:spcBef>
                          <a:spcPts val="0"/>
                        </a:spcBef>
                      </a:pPr>
                      <a:r>
                        <a:rPr lang="es-CO" sz="1200" b="1" kern="1200" dirty="0">
                          <a:solidFill>
                            <a:schemeClr val="tx1"/>
                          </a:solidFill>
                          <a:latin typeface="Arial Narrow" panose="020B0606020202030204" pitchFamily="34" charset="0"/>
                          <a:ea typeface="+mn-ea"/>
                          <a:cs typeface="Arial" panose="020B0604020202020204" pitchFamily="34" charset="0"/>
                        </a:rPr>
                        <a:t>Juan José Rondón -  Usme </a:t>
                      </a:r>
                    </a:p>
                    <a:p>
                      <a:pPr marL="0" algn="ctr" defTabSz="914400" rtl="0" eaLnBrk="1" latinLnBrk="0" hangingPunct="1">
                        <a:lnSpc>
                          <a:spcPct val="100000"/>
                        </a:lnSpc>
                        <a:spcBef>
                          <a:spcPts val="0"/>
                        </a:spcBef>
                      </a:pPr>
                      <a:r>
                        <a:rPr lang="es-CO" sz="1200" b="1" kern="1200" dirty="0">
                          <a:solidFill>
                            <a:schemeClr val="tx1"/>
                          </a:solidFill>
                          <a:latin typeface="Arial Narrow" panose="020B0606020202030204" pitchFamily="34" charset="0"/>
                          <a:ea typeface="+mn-ea"/>
                          <a:cs typeface="Arial" panose="020B0604020202020204" pitchFamily="34" charset="0"/>
                        </a:rPr>
                        <a:t>Terminada</a:t>
                      </a:r>
                    </a:p>
                    <a:p>
                      <a:pPr algn="ctr">
                        <a:lnSpc>
                          <a:spcPct val="100000"/>
                        </a:lnSpc>
                        <a:spcBef>
                          <a:spcPts val="0"/>
                        </a:spcBef>
                      </a:pPr>
                      <a:endParaRPr lang="es-CO" sz="1200" b="1" dirty="0">
                        <a:latin typeface="Arial Narrow" panose="020B0606020202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s-CO" sz="1200" b="1" dirty="0">
                          <a:effectLst/>
                          <a:latin typeface="Arial Narrow" panose="020B0606020202030204" pitchFamily="34" charset="0"/>
                          <a:ea typeface="MS Mincho"/>
                          <a:cs typeface="Arial" panose="020B0604020202020204" pitchFamily="34" charset="0"/>
                        </a:rPr>
                        <a:t>Granjas de San Pablo – Rafael Uribe </a:t>
                      </a:r>
                      <a:r>
                        <a:rPr lang="es-CO" sz="1200" b="1" dirty="0" err="1">
                          <a:effectLst/>
                          <a:latin typeface="Arial Narrow" panose="020B0606020202030204" pitchFamily="34" charset="0"/>
                          <a:ea typeface="MS Mincho"/>
                          <a:cs typeface="Arial" panose="020B0604020202020204" pitchFamily="34" charset="0"/>
                        </a:rPr>
                        <a:t>Uribe</a:t>
                      </a:r>
                      <a:endParaRPr lang="es-CO" sz="1200" b="1" dirty="0">
                        <a:effectLst/>
                        <a:latin typeface="Arial Narrow" panose="020B0606020202030204" pitchFamily="34" charset="0"/>
                        <a:ea typeface="MS Mincho"/>
                        <a:cs typeface="Arial" panose="020B0604020202020204" pitchFamily="34" charset="0"/>
                      </a:endParaRPr>
                    </a:p>
                    <a:p>
                      <a:pPr algn="ctr">
                        <a:lnSpc>
                          <a:spcPct val="100000"/>
                        </a:lnSpc>
                        <a:spcBef>
                          <a:spcPts val="0"/>
                        </a:spcBef>
                        <a:spcAft>
                          <a:spcPts val="0"/>
                        </a:spcAft>
                      </a:pPr>
                      <a:r>
                        <a:rPr lang="es-CO" sz="1200" b="1" kern="1200" dirty="0">
                          <a:solidFill>
                            <a:schemeClr val="tx1"/>
                          </a:solidFill>
                          <a:latin typeface="Arial Narrow" panose="020B0606020202030204" pitchFamily="34" charset="0"/>
                          <a:ea typeface="+mn-ea"/>
                          <a:cs typeface="Arial" panose="020B0604020202020204" pitchFamily="34" charset="0"/>
                        </a:rPr>
                        <a:t>Terminada</a:t>
                      </a:r>
                      <a:endParaRPr lang="es-CO" sz="1200" b="1" dirty="0">
                        <a:effectLst/>
                        <a:latin typeface="Arial Narrow" panose="020B0606020202030204" pitchFamily="34" charset="0"/>
                        <a:ea typeface="MS Mincho"/>
                        <a:cs typeface="Arial" panose="020B0604020202020204" pitchFamily="34" charset="0"/>
                      </a:endParaRPr>
                    </a:p>
                    <a:p>
                      <a:pPr algn="ctr">
                        <a:lnSpc>
                          <a:spcPct val="100000"/>
                        </a:lnSpc>
                        <a:spcBef>
                          <a:spcPts val="0"/>
                        </a:spcBef>
                      </a:pPr>
                      <a:endParaRPr lang="es-CO" sz="1200" b="1" dirty="0">
                        <a:latin typeface="Arial Narrow" panose="020B0606020202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0000"/>
                        </a:lnSpc>
                        <a:spcBef>
                          <a:spcPts val="0"/>
                        </a:spcBef>
                      </a:pPr>
                      <a:r>
                        <a:rPr lang="es-CO" sz="1200" b="1" kern="1200" dirty="0">
                          <a:solidFill>
                            <a:schemeClr val="tx1"/>
                          </a:solidFill>
                          <a:latin typeface="Arial Narrow" panose="020B0606020202030204" pitchFamily="34" charset="0"/>
                          <a:ea typeface="+mn-ea"/>
                          <a:cs typeface="Arial" panose="020B0604020202020204" pitchFamily="34" charset="0"/>
                        </a:rPr>
                        <a:t>Caracolí  – Ciudad Bolívar</a:t>
                      </a:r>
                    </a:p>
                    <a:p>
                      <a:pPr marL="0" algn="ctr" defTabSz="914400" rtl="0" eaLnBrk="1" latinLnBrk="0" hangingPunct="1">
                        <a:lnSpc>
                          <a:spcPct val="100000"/>
                        </a:lnSpc>
                        <a:spcBef>
                          <a:spcPts val="0"/>
                        </a:spcBef>
                      </a:pPr>
                      <a:r>
                        <a:rPr lang="es-CO" sz="1200" b="1" kern="1200" dirty="0">
                          <a:solidFill>
                            <a:schemeClr val="tx1"/>
                          </a:solidFill>
                          <a:latin typeface="Arial Narrow" panose="020B0606020202030204" pitchFamily="34" charset="0"/>
                          <a:ea typeface="+mn-ea"/>
                          <a:cs typeface="Arial" panose="020B0604020202020204" pitchFamily="34" charset="0"/>
                        </a:rPr>
                        <a:t>Terminada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CO" sz="1200" b="1" kern="1200" dirty="0">
                        <a:solidFill>
                          <a:schemeClr val="tx1"/>
                        </a:solidFill>
                        <a:latin typeface="Arial Narrow" panose="020B060602020203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s-CO" sz="1200" b="1" kern="1200" dirty="0">
                        <a:solidFill>
                          <a:schemeClr val="tx1"/>
                        </a:solidFill>
                        <a:effectLst/>
                        <a:latin typeface="Arial Narrow" panose="020B060602020203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0000"/>
                        </a:lnSpc>
                        <a:spcBef>
                          <a:spcPts val="0"/>
                        </a:spcBef>
                        <a:spcAft>
                          <a:spcPts val="0"/>
                        </a:spcAft>
                      </a:pPr>
                      <a:r>
                        <a:rPr lang="es-CO" sz="1200" b="1" dirty="0">
                          <a:effectLst/>
                          <a:latin typeface="Arial Narrow" panose="020B0606020202030204" pitchFamily="34" charset="0"/>
                          <a:ea typeface="MS Mincho"/>
                          <a:cs typeface="Arial" panose="020B0604020202020204" pitchFamily="34" charset="0"/>
                        </a:rPr>
                        <a:t>Monterrey  – Ciudad </a:t>
                      </a:r>
                      <a:r>
                        <a:rPr lang="es-CO" sz="1200" b="1" kern="1200" dirty="0">
                          <a:solidFill>
                            <a:schemeClr val="tx1"/>
                          </a:solidFill>
                          <a:latin typeface="Arial Narrow" panose="020B0606020202030204" pitchFamily="34" charset="0"/>
                          <a:ea typeface="+mn-ea"/>
                          <a:cs typeface="Arial" panose="020B0604020202020204" pitchFamily="34" charset="0"/>
                        </a:rPr>
                        <a:t>Bolívar  -Avance 70%</a:t>
                      </a:r>
                      <a:endParaRPr lang="es-CO" sz="1200" b="1" kern="1200" dirty="0">
                        <a:solidFill>
                          <a:schemeClr val="tx1"/>
                        </a:solidFill>
                        <a:effectLst/>
                        <a:latin typeface="Arial Narrow" panose="020B060602020203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0200">
                <a:tc>
                  <a:txBody>
                    <a:bodyPr/>
                    <a:lstStyle/>
                    <a:p>
                      <a:pPr marL="0" algn="ctr" defTabSz="914400" rtl="0" eaLnBrk="1" latinLnBrk="0" hangingPunct="1">
                        <a:lnSpc>
                          <a:spcPct val="100000"/>
                        </a:lnSpc>
                        <a:spcBef>
                          <a:spcPts val="0"/>
                        </a:spcBef>
                        <a:spcAft>
                          <a:spcPts val="0"/>
                        </a:spcAft>
                      </a:pPr>
                      <a:r>
                        <a:rPr lang="es-CO" sz="1200" b="1" kern="1200" dirty="0">
                          <a:solidFill>
                            <a:schemeClr val="tx1"/>
                          </a:solidFill>
                          <a:effectLst/>
                          <a:latin typeface="Arial Narrow" panose="020B0606020202030204" pitchFamily="34" charset="0"/>
                          <a:ea typeface="MS Mincho"/>
                          <a:cs typeface="Arial" panose="020B0604020202020204" pitchFamily="34" charset="0"/>
                        </a:rPr>
                        <a:t>Parque Nacional-Chapinero </a:t>
                      </a:r>
                    </a:p>
                    <a:p>
                      <a:pPr marL="0" algn="ctr" defTabSz="914400" rtl="0" eaLnBrk="1" latinLnBrk="0" hangingPunct="1">
                        <a:lnSpc>
                          <a:spcPct val="100000"/>
                        </a:lnSpc>
                        <a:spcBef>
                          <a:spcPts val="0"/>
                        </a:spcBef>
                        <a:spcAft>
                          <a:spcPts val="0"/>
                        </a:spcAft>
                      </a:pPr>
                      <a:r>
                        <a:rPr lang="es-CO" sz="1200" b="1" kern="1200" dirty="0">
                          <a:solidFill>
                            <a:schemeClr val="tx1"/>
                          </a:solidFill>
                          <a:effectLst/>
                          <a:latin typeface="Arial Narrow" panose="020B0606020202030204" pitchFamily="34" charset="0"/>
                          <a:ea typeface="MS Mincho"/>
                          <a:cs typeface="Arial" panose="020B0604020202020204" pitchFamily="34" charset="0"/>
                        </a:rPr>
                        <a:t>Avance 40%</a:t>
                      </a:r>
                    </a:p>
                    <a:p>
                      <a:pPr marL="0" algn="ctr" defTabSz="914400" rtl="0" eaLnBrk="1" latinLnBrk="0" hangingPunct="1">
                        <a:lnSpc>
                          <a:spcPct val="100000"/>
                        </a:lnSpc>
                        <a:spcBef>
                          <a:spcPts val="0"/>
                        </a:spcBef>
                      </a:pPr>
                      <a:endParaRPr lang="es-CO" sz="1200" b="1" kern="1200" dirty="0">
                        <a:solidFill>
                          <a:schemeClr val="tx1"/>
                        </a:solidFill>
                        <a:latin typeface="Arial Narrow" panose="020B0606020202030204" pitchFamily="34" charset="0"/>
                        <a:ea typeface="+mn-ea"/>
                        <a:cs typeface="Arial" panose="020B0604020202020204" pitchFamily="34" charset="0"/>
                      </a:endParaRPr>
                    </a:p>
                    <a:p>
                      <a:endParaRPr lang="es-CO" dirty="0">
                        <a:latin typeface="Arial Narrow" panose="020B0606020202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dirty="0">
                          <a:effectLst/>
                          <a:latin typeface="Arial Narrow" panose="020B0606020202030204" pitchFamily="34" charset="0"/>
                          <a:ea typeface="MS Mincho"/>
                          <a:cs typeface="Arial" panose="020B0604020202020204" pitchFamily="34" charset="0"/>
                        </a:rPr>
                        <a:t>Divino Niño  – Ciudad </a:t>
                      </a:r>
                      <a:r>
                        <a:rPr lang="es-CO" sz="1200" b="1" kern="1200" dirty="0">
                          <a:solidFill>
                            <a:schemeClr val="tx1"/>
                          </a:solidFill>
                          <a:latin typeface="Arial Narrow" panose="020B0606020202030204" pitchFamily="34" charset="0"/>
                          <a:ea typeface="+mn-ea"/>
                          <a:cs typeface="Arial" panose="020B0604020202020204" pitchFamily="34" charset="0"/>
                        </a:rPr>
                        <a:t>Bolívar  -Avance 20%</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CO" sz="1200" b="1" kern="1200" dirty="0">
                        <a:solidFill>
                          <a:schemeClr val="tx1"/>
                        </a:solidFill>
                        <a:latin typeface="Arial Narrow" panose="020B060602020203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kern="1200" dirty="0">
                          <a:solidFill>
                            <a:schemeClr val="tx1"/>
                          </a:solidFill>
                          <a:effectLst/>
                          <a:latin typeface="Arial Narrow" panose="020B0606020202030204" pitchFamily="34" charset="0"/>
                          <a:ea typeface="MS Mincho"/>
                          <a:cs typeface="Arial" panose="020B0604020202020204" pitchFamily="34" charset="0"/>
                        </a:rPr>
                        <a:t>Peñón del Cortijo  Ciudad Bolívar </a:t>
                      </a:r>
                      <a:r>
                        <a:rPr lang="es-CO" sz="1200" b="1" kern="1200" dirty="0">
                          <a:solidFill>
                            <a:schemeClr val="tx1"/>
                          </a:solidFill>
                          <a:latin typeface="Arial Narrow" panose="020B0606020202030204" pitchFamily="34" charset="0"/>
                          <a:ea typeface="+mn-ea"/>
                          <a:cs typeface="Arial" panose="020B0604020202020204" pitchFamily="34" charset="0"/>
                        </a:rPr>
                        <a:t>-Avance 6 %</a:t>
                      </a:r>
                    </a:p>
                    <a:p>
                      <a:pPr marL="0" algn="ctr" defTabSz="914400" rtl="0" eaLnBrk="1" latinLnBrk="0" hangingPunct="1">
                        <a:lnSpc>
                          <a:spcPct val="100000"/>
                        </a:lnSpc>
                        <a:spcBef>
                          <a:spcPts val="0"/>
                        </a:spcBef>
                        <a:spcAft>
                          <a:spcPts val="0"/>
                        </a:spcAft>
                      </a:pPr>
                      <a:endParaRPr lang="es-CO" sz="1200" b="1" kern="1200" dirty="0">
                        <a:solidFill>
                          <a:schemeClr val="tx1"/>
                        </a:solidFill>
                        <a:effectLst/>
                        <a:latin typeface="Arial Narrow" panose="020B0606020202030204" pitchFamily="34" charset="0"/>
                        <a:ea typeface="MS Mincho"/>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0000"/>
                        </a:lnSpc>
                        <a:spcBef>
                          <a:spcPts val="0"/>
                        </a:spcBef>
                        <a:spcAft>
                          <a:spcPts val="0"/>
                        </a:spcAft>
                      </a:pPr>
                      <a:r>
                        <a:rPr lang="es-CO" sz="1200" b="1" kern="1200" dirty="0">
                          <a:solidFill>
                            <a:schemeClr val="tx1"/>
                          </a:solidFill>
                          <a:effectLst/>
                          <a:latin typeface="Arial Narrow" panose="020B0606020202030204" pitchFamily="34" charset="0"/>
                          <a:ea typeface="MS Mincho"/>
                          <a:cs typeface="Arial" panose="020B0604020202020204" pitchFamily="34" charset="0"/>
                        </a:rPr>
                        <a:t>San Martin de Porres -Chapinero </a:t>
                      </a:r>
                    </a:p>
                    <a:p>
                      <a:pPr marL="0" algn="ctr" defTabSz="914400" rtl="0" eaLnBrk="1" latinLnBrk="0" hangingPunct="1">
                        <a:lnSpc>
                          <a:spcPct val="100000"/>
                        </a:lnSpc>
                        <a:spcBef>
                          <a:spcPts val="0"/>
                        </a:spcBef>
                        <a:spcAft>
                          <a:spcPts val="0"/>
                        </a:spcAft>
                      </a:pPr>
                      <a:r>
                        <a:rPr lang="es-CO" sz="1200" b="1" kern="1200" dirty="0">
                          <a:solidFill>
                            <a:schemeClr val="tx1"/>
                          </a:solidFill>
                          <a:effectLst/>
                          <a:latin typeface="Arial Narrow" panose="020B0606020202030204" pitchFamily="34" charset="0"/>
                          <a:ea typeface="MS Mincho"/>
                          <a:cs typeface="Arial" panose="020B0604020202020204" pitchFamily="34" charset="0"/>
                        </a:rPr>
                        <a:t>Avance 10%</a:t>
                      </a:r>
                    </a:p>
                    <a:p>
                      <a:pPr algn="ctr">
                        <a:lnSpc>
                          <a:spcPct val="100000"/>
                        </a:lnSpc>
                        <a:spcBef>
                          <a:spcPts val="0"/>
                        </a:spcBef>
                      </a:pPr>
                      <a:endParaRPr lang="es-CO" sz="1200" b="1" dirty="0">
                        <a:latin typeface="Arial Narrow" panose="020B0606020202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6130773"/>
                  </a:ext>
                </a:extLst>
              </a:tr>
            </a:tbl>
          </a:graphicData>
        </a:graphic>
      </p:graphicFrame>
      <p:sp>
        <p:nvSpPr>
          <p:cNvPr id="5" name="4 CuadroTexto"/>
          <p:cNvSpPr txBox="1"/>
          <p:nvPr/>
        </p:nvSpPr>
        <p:spPr>
          <a:xfrm>
            <a:off x="188420" y="5064765"/>
            <a:ext cx="8496944" cy="246221"/>
          </a:xfrm>
          <a:prstGeom prst="rect">
            <a:avLst/>
          </a:prstGeom>
          <a:noFill/>
        </p:spPr>
        <p:txBody>
          <a:bodyPr wrap="square" rtlCol="0">
            <a:spAutoFit/>
          </a:bodyPr>
          <a:lstStyle/>
          <a:p>
            <a:pPr algn="ctr"/>
            <a:r>
              <a:rPr lang="es-CO" sz="1000" dirty="0">
                <a:latin typeface="Arial Narrow" panose="020B0606020202030204" pitchFamily="34" charset="0"/>
                <a:cs typeface="Arial" panose="020B0604020202020204" pitchFamily="34" charset="0"/>
              </a:rPr>
              <a:t>Fuente: Área de Ejecución de  obras, Subdirección de Reducción y Adaptación al Cambio Climático – IDIGER, 2020</a:t>
            </a:r>
          </a:p>
        </p:txBody>
      </p:sp>
      <p:pic>
        <p:nvPicPr>
          <p:cNvPr id="11" name="Imagen 10">
            <a:extLst>
              <a:ext uri="{FF2B5EF4-FFF2-40B4-BE49-F238E27FC236}">
                <a16:creationId xmlns:a16="http://schemas.microsoft.com/office/drawing/2014/main" id="{E594C963-D38A-4BDE-A943-885C557E7477}"/>
              </a:ext>
            </a:extLst>
          </p:cNvPr>
          <p:cNvPicPr/>
          <p:nvPr/>
        </p:nvPicPr>
        <p:blipFill>
          <a:blip r:embed="rId2"/>
          <a:stretch>
            <a:fillRect/>
          </a:stretch>
        </p:blipFill>
        <p:spPr>
          <a:xfrm>
            <a:off x="311119" y="1821808"/>
            <a:ext cx="1941183" cy="1200938"/>
          </a:xfrm>
          <a:prstGeom prst="rect">
            <a:avLst/>
          </a:prstGeom>
        </p:spPr>
      </p:pic>
      <p:pic>
        <p:nvPicPr>
          <p:cNvPr id="4" name="Imagen 3">
            <a:extLst>
              <a:ext uri="{FF2B5EF4-FFF2-40B4-BE49-F238E27FC236}">
                <a16:creationId xmlns:a16="http://schemas.microsoft.com/office/drawing/2014/main" id="{690028F6-2FEA-4860-B922-8235D5CA30E8}"/>
              </a:ext>
            </a:extLst>
          </p:cNvPr>
          <p:cNvPicPr>
            <a:picLocks noChangeAspect="1"/>
          </p:cNvPicPr>
          <p:nvPr/>
        </p:nvPicPr>
        <p:blipFill>
          <a:blip r:embed="rId3"/>
          <a:stretch>
            <a:fillRect/>
          </a:stretch>
        </p:blipFill>
        <p:spPr>
          <a:xfrm>
            <a:off x="2508693" y="3639118"/>
            <a:ext cx="1942646" cy="1235784"/>
          </a:xfrm>
          <a:prstGeom prst="rect">
            <a:avLst/>
          </a:prstGeom>
        </p:spPr>
      </p:pic>
      <p:pic>
        <p:nvPicPr>
          <p:cNvPr id="17" name="Imagen 16">
            <a:extLst>
              <a:ext uri="{FF2B5EF4-FFF2-40B4-BE49-F238E27FC236}">
                <a16:creationId xmlns:a16="http://schemas.microsoft.com/office/drawing/2014/main" id="{54E2A5A0-64D8-47FB-94AB-1E1DDB425B32}"/>
              </a:ext>
            </a:extLst>
          </p:cNvPr>
          <p:cNvPicPr>
            <a:picLocks noChangeAspect="1"/>
          </p:cNvPicPr>
          <p:nvPr/>
        </p:nvPicPr>
        <p:blipFill>
          <a:blip r:embed="rId4"/>
          <a:stretch>
            <a:fillRect/>
          </a:stretch>
        </p:blipFill>
        <p:spPr>
          <a:xfrm>
            <a:off x="6846648" y="3717032"/>
            <a:ext cx="2002233" cy="1079956"/>
          </a:xfrm>
          <a:prstGeom prst="rect">
            <a:avLst/>
          </a:prstGeom>
        </p:spPr>
      </p:pic>
      <p:pic>
        <p:nvPicPr>
          <p:cNvPr id="6" name="Imagen 5">
            <a:extLst>
              <a:ext uri="{FF2B5EF4-FFF2-40B4-BE49-F238E27FC236}">
                <a16:creationId xmlns:a16="http://schemas.microsoft.com/office/drawing/2014/main" id="{BB3F28BB-D47B-476A-A91F-EF807BF8BE15}"/>
              </a:ext>
            </a:extLst>
          </p:cNvPr>
          <p:cNvPicPr>
            <a:picLocks noChangeAspect="1"/>
          </p:cNvPicPr>
          <p:nvPr/>
        </p:nvPicPr>
        <p:blipFill>
          <a:blip r:embed="rId5"/>
          <a:stretch>
            <a:fillRect/>
          </a:stretch>
        </p:blipFill>
        <p:spPr>
          <a:xfrm>
            <a:off x="4697701" y="3678108"/>
            <a:ext cx="2002233" cy="1157804"/>
          </a:xfrm>
          <a:prstGeom prst="rect">
            <a:avLst/>
          </a:prstGeom>
        </p:spPr>
      </p:pic>
      <p:pic>
        <p:nvPicPr>
          <p:cNvPr id="8" name="Imagen 7">
            <a:extLst>
              <a:ext uri="{FF2B5EF4-FFF2-40B4-BE49-F238E27FC236}">
                <a16:creationId xmlns:a16="http://schemas.microsoft.com/office/drawing/2014/main" id="{4F5AB9C9-D2B5-48D6-A5CA-10C601399BC5}"/>
              </a:ext>
            </a:extLst>
          </p:cNvPr>
          <p:cNvPicPr>
            <a:picLocks noChangeAspect="1"/>
          </p:cNvPicPr>
          <p:nvPr/>
        </p:nvPicPr>
        <p:blipFill>
          <a:blip r:embed="rId6"/>
          <a:stretch>
            <a:fillRect/>
          </a:stretch>
        </p:blipFill>
        <p:spPr>
          <a:xfrm>
            <a:off x="327445" y="3624313"/>
            <a:ext cx="2002232" cy="1235784"/>
          </a:xfrm>
          <a:prstGeom prst="rect">
            <a:avLst/>
          </a:prstGeom>
        </p:spPr>
      </p:pic>
      <p:pic>
        <p:nvPicPr>
          <p:cNvPr id="9" name="Imagen 8">
            <a:extLst>
              <a:ext uri="{FF2B5EF4-FFF2-40B4-BE49-F238E27FC236}">
                <a16:creationId xmlns:a16="http://schemas.microsoft.com/office/drawing/2014/main" id="{1F0ED00F-C1AC-44AC-B567-DC9FC951E928}"/>
              </a:ext>
            </a:extLst>
          </p:cNvPr>
          <p:cNvPicPr>
            <a:picLocks noChangeAspect="1"/>
          </p:cNvPicPr>
          <p:nvPr/>
        </p:nvPicPr>
        <p:blipFill>
          <a:blip r:embed="rId7"/>
          <a:stretch>
            <a:fillRect/>
          </a:stretch>
        </p:blipFill>
        <p:spPr>
          <a:xfrm>
            <a:off x="6912612" y="1848681"/>
            <a:ext cx="1964077" cy="1200938"/>
          </a:xfrm>
          <a:prstGeom prst="rect">
            <a:avLst/>
          </a:prstGeom>
        </p:spPr>
      </p:pic>
      <p:pic>
        <p:nvPicPr>
          <p:cNvPr id="22" name="Imagen 21">
            <a:extLst>
              <a:ext uri="{FF2B5EF4-FFF2-40B4-BE49-F238E27FC236}">
                <a16:creationId xmlns:a16="http://schemas.microsoft.com/office/drawing/2014/main" id="{3B04449C-49F5-42AF-8E86-36F71D599ADF}"/>
              </a:ext>
            </a:extLst>
          </p:cNvPr>
          <p:cNvPicPr/>
          <p:nvPr/>
        </p:nvPicPr>
        <p:blipFill>
          <a:blip r:embed="rId8"/>
          <a:stretch>
            <a:fillRect/>
          </a:stretch>
        </p:blipFill>
        <p:spPr>
          <a:xfrm>
            <a:off x="4727832" y="1793769"/>
            <a:ext cx="1941969" cy="1228977"/>
          </a:xfrm>
          <a:prstGeom prst="rect">
            <a:avLst/>
          </a:prstGeom>
        </p:spPr>
      </p:pic>
      <p:pic>
        <p:nvPicPr>
          <p:cNvPr id="23" name="Imagen 22">
            <a:extLst>
              <a:ext uri="{FF2B5EF4-FFF2-40B4-BE49-F238E27FC236}">
                <a16:creationId xmlns:a16="http://schemas.microsoft.com/office/drawing/2014/main" id="{0674E2FF-B15C-47EB-B7F1-E97E24287C2A}"/>
              </a:ext>
            </a:extLst>
          </p:cNvPr>
          <p:cNvPicPr/>
          <p:nvPr/>
        </p:nvPicPr>
        <p:blipFill>
          <a:blip r:embed="rId9"/>
          <a:stretch>
            <a:fillRect/>
          </a:stretch>
        </p:blipFill>
        <p:spPr>
          <a:xfrm>
            <a:off x="2509370" y="1773771"/>
            <a:ext cx="1941969" cy="1210019"/>
          </a:xfrm>
          <a:prstGeom prst="rect">
            <a:avLst/>
          </a:prstGeom>
        </p:spPr>
      </p:pic>
    </p:spTree>
    <p:extLst>
      <p:ext uri="{BB962C8B-B14F-4D97-AF65-F5344CB8AC3E}">
        <p14:creationId xmlns:p14="http://schemas.microsoft.com/office/powerpoint/2010/main" val="3224830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rma libre 6"/>
          <p:cNvSpPr/>
          <p:nvPr/>
        </p:nvSpPr>
        <p:spPr>
          <a:xfrm>
            <a:off x="72000" y="2889000"/>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b="0" kern="1200" dirty="0">
                <a:solidFill>
                  <a:schemeClr val="tx1"/>
                </a:solidFill>
                <a:latin typeface="Arial Narrow" panose="020B0606020202030204" pitchFamily="34" charset="0"/>
                <a:cs typeface="Arial" panose="020B0604020202020204" pitchFamily="34" charset="0"/>
              </a:rPr>
              <a:t>5. Monitoreo</a:t>
            </a:r>
          </a:p>
        </p:txBody>
      </p:sp>
      <p:sp>
        <p:nvSpPr>
          <p:cNvPr id="3" name="Botón de acción: Inicio 2">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2289498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esquinas redondeadas 48">
            <a:extLst>
              <a:ext uri="{FF2B5EF4-FFF2-40B4-BE49-F238E27FC236}">
                <a16:creationId xmlns:a16="http://schemas.microsoft.com/office/drawing/2014/main" id="{447B17C7-5D3F-4CC8-BBE8-64612F009D60}"/>
              </a:ext>
            </a:extLst>
          </p:cNvPr>
          <p:cNvSpPr/>
          <p:nvPr/>
        </p:nvSpPr>
        <p:spPr>
          <a:xfrm>
            <a:off x="849249" y="2158337"/>
            <a:ext cx="7445502" cy="1833960"/>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5400" b="1" dirty="0">
                <a:solidFill>
                  <a:schemeClr val="tx1"/>
                </a:solidFill>
                <a:latin typeface="Arial Narrow" panose="020B0606020202030204" pitchFamily="34" charset="0"/>
              </a:rPr>
              <a:t>1. Primera Temporada de Luvias – IDIGER </a:t>
            </a:r>
          </a:p>
        </p:txBody>
      </p:sp>
    </p:spTree>
    <p:extLst>
      <p:ext uri="{BB962C8B-B14F-4D97-AF65-F5344CB8AC3E}">
        <p14:creationId xmlns:p14="http://schemas.microsoft.com/office/powerpoint/2010/main" val="3794120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txBox="1">
            <a:spLocks/>
          </p:cNvSpPr>
          <p:nvPr/>
        </p:nvSpPr>
        <p:spPr bwMode="auto">
          <a:xfrm>
            <a:off x="995599" y="116632"/>
            <a:ext cx="7176801"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Sistema de Alerta de Bogotá </a:t>
            </a:r>
          </a:p>
        </p:txBody>
      </p:sp>
      <p:sp>
        <p:nvSpPr>
          <p:cNvPr id="2" name="1 Rectángulo"/>
          <p:cNvSpPr/>
          <p:nvPr/>
        </p:nvSpPr>
        <p:spPr>
          <a:xfrm>
            <a:off x="3294728" y="6033017"/>
            <a:ext cx="2552686" cy="307777"/>
          </a:xfrm>
          <a:prstGeom prst="rect">
            <a:avLst/>
          </a:prstGeom>
        </p:spPr>
        <p:txBody>
          <a:bodyPr wrap="none">
            <a:spAutoFit/>
          </a:bodyPr>
          <a:lstStyle/>
          <a:p>
            <a:pPr algn="ctr"/>
            <a:r>
              <a:rPr lang="es-ES" sz="1400" dirty="0">
                <a:latin typeface="Arial Narrow" panose="020B0606020202030204" pitchFamily="34" charset="0"/>
              </a:rPr>
              <a:t>Link: </a:t>
            </a:r>
            <a:r>
              <a:rPr lang="es-ES" sz="1400" dirty="0">
                <a:solidFill>
                  <a:srgbClr val="0000E1"/>
                </a:solidFill>
                <a:latin typeface="Arial Narrow" panose="020B0606020202030204" pitchFamily="34" charset="0"/>
              </a:rPr>
              <a:t>http://www.sire.gov.co/web/sab</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334" t="10632" r="24276" b="10987"/>
          <a:stretch/>
        </p:blipFill>
        <p:spPr bwMode="auto">
          <a:xfrm>
            <a:off x="1526618" y="908793"/>
            <a:ext cx="6088905" cy="512422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54151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txBox="1">
            <a:spLocks/>
          </p:cNvSpPr>
          <p:nvPr/>
        </p:nvSpPr>
        <p:spPr bwMode="auto">
          <a:xfrm>
            <a:off x="995599" y="116632"/>
            <a:ext cx="7176801"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ea typeface="Arial Rounded MT Bold" panose="020F0704030504030204" pitchFamily="34" charset="0"/>
                <a:cs typeface="Arial" panose="020B0604020202020204" pitchFamily="34" charset="0"/>
              </a:rPr>
              <a:t>Seguimiento a </a:t>
            </a:r>
            <a:r>
              <a:rPr lang="es-ES" altLang="es-ES_tradnl" sz="3200" b="1" dirty="0">
                <a:solidFill>
                  <a:schemeClr val="accent3">
                    <a:lumMod val="75000"/>
                  </a:schemeClr>
                </a:solidFill>
                <a:ea typeface="Arial Rounded MT Bold" panose="020F0704030504030204" pitchFamily="34" charset="0"/>
                <a:cs typeface="Arial" panose="020B0604020202020204" pitchFamily="34" charset="0"/>
              </a:rPr>
              <a:t>lluvia  registrada durante el día (28 Feb – 8:49am)</a:t>
            </a:r>
            <a:endParaRPr lang="es-ES_tradnl" altLang="es-ES_tradnl" sz="3200" b="1" dirty="0">
              <a:solidFill>
                <a:schemeClr val="accent3">
                  <a:lumMod val="75000"/>
                </a:schemeClr>
              </a:solidFill>
              <a:ea typeface="Arial Rounded MT Bold" panose="020F0704030504030204" pitchFamily="34" charset="0"/>
              <a:cs typeface="Arial" panose="020B0604020202020204" pitchFamily="34" charset="0"/>
            </a:endParaRPr>
          </a:p>
        </p:txBody>
      </p:sp>
      <p:pic>
        <p:nvPicPr>
          <p:cNvPr id="4100"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9934" t="29138" r="11602" b="5156"/>
          <a:stretch/>
        </p:blipFill>
        <p:spPr bwMode="auto">
          <a:xfrm>
            <a:off x="344235" y="1449197"/>
            <a:ext cx="8406151" cy="39596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1" name="10 Rectángulo"/>
          <p:cNvSpPr/>
          <p:nvPr/>
        </p:nvSpPr>
        <p:spPr>
          <a:xfrm>
            <a:off x="3267079" y="5513053"/>
            <a:ext cx="2552686" cy="523220"/>
          </a:xfrm>
          <a:prstGeom prst="rect">
            <a:avLst/>
          </a:prstGeom>
        </p:spPr>
        <p:txBody>
          <a:bodyPr wrap="none">
            <a:spAutoFit/>
          </a:bodyPr>
          <a:lstStyle/>
          <a:p>
            <a:pPr algn="ctr"/>
            <a:r>
              <a:rPr lang="es-ES" sz="1400" dirty="0">
                <a:latin typeface="Arial Narrow" panose="020B0606020202030204" pitchFamily="34" charset="0"/>
              </a:rPr>
              <a:t>Imagen del 28 de febrero de 2020</a:t>
            </a:r>
          </a:p>
          <a:p>
            <a:pPr algn="ctr"/>
            <a:r>
              <a:rPr lang="es-ES" sz="1400" dirty="0">
                <a:latin typeface="Arial Narrow" panose="020B0606020202030204" pitchFamily="34" charset="0"/>
              </a:rPr>
              <a:t>Link: </a:t>
            </a:r>
            <a:r>
              <a:rPr lang="es-ES" sz="1400" dirty="0">
                <a:solidFill>
                  <a:srgbClr val="0000E1"/>
                </a:solidFill>
                <a:latin typeface="Arial Narrow" panose="020B0606020202030204" pitchFamily="34" charset="0"/>
              </a:rPr>
              <a:t>http://www.sire.gov.co/web/sab</a:t>
            </a:r>
          </a:p>
        </p:txBody>
      </p:sp>
    </p:spTree>
    <p:extLst>
      <p:ext uri="{BB962C8B-B14F-4D97-AF65-F5344CB8AC3E}">
        <p14:creationId xmlns:p14="http://schemas.microsoft.com/office/powerpoint/2010/main" val="1590997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txBox="1">
            <a:spLocks/>
          </p:cNvSpPr>
          <p:nvPr/>
        </p:nvSpPr>
        <p:spPr bwMode="auto">
          <a:xfrm>
            <a:off x="995599" y="116632"/>
            <a:ext cx="7176801"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ea typeface="Arial Rounded MT Bold" panose="020F0704030504030204" pitchFamily="34" charset="0"/>
                <a:cs typeface="Arial" panose="020B0604020202020204" pitchFamily="34" charset="0"/>
              </a:rPr>
              <a:t>Seguimiento a lluvia acumulada</a:t>
            </a:r>
          </a:p>
        </p:txBody>
      </p:sp>
      <p:sp>
        <p:nvSpPr>
          <p:cNvPr id="16" name="CuadroTexto 15"/>
          <p:cNvSpPr txBox="1"/>
          <p:nvPr/>
        </p:nvSpPr>
        <p:spPr>
          <a:xfrm>
            <a:off x="487356" y="5832765"/>
            <a:ext cx="3518912" cy="246221"/>
          </a:xfrm>
          <a:prstGeom prst="rect">
            <a:avLst/>
          </a:prstGeom>
          <a:solidFill>
            <a:schemeClr val="bg1"/>
          </a:solidFill>
        </p:spPr>
        <p:txBody>
          <a:bodyPr wrap="none" rtlCol="0">
            <a:spAutoFit/>
          </a:bodyPr>
          <a:lstStyle/>
          <a:p>
            <a:pPr algn="ctr"/>
            <a:r>
              <a:rPr lang="es-ES" sz="1000" i="1" dirty="0">
                <a:solidFill>
                  <a:srgbClr val="0070C0"/>
                </a:solidFill>
                <a:latin typeface="Arial Narrow" panose="020B0606020202030204" pitchFamily="34" charset="0"/>
              </a:rPr>
              <a:t>Distribución espacial de la precipitación acumulada 7 días (21 – 27 feb) </a:t>
            </a:r>
          </a:p>
        </p:txBody>
      </p:sp>
      <p:sp>
        <p:nvSpPr>
          <p:cNvPr id="20" name="CuadroTexto 19"/>
          <p:cNvSpPr txBox="1"/>
          <p:nvPr/>
        </p:nvSpPr>
        <p:spPr>
          <a:xfrm>
            <a:off x="4988699" y="5832764"/>
            <a:ext cx="3778600" cy="246221"/>
          </a:xfrm>
          <a:prstGeom prst="rect">
            <a:avLst/>
          </a:prstGeom>
          <a:solidFill>
            <a:schemeClr val="bg1"/>
          </a:solidFill>
        </p:spPr>
        <p:txBody>
          <a:bodyPr wrap="none" rtlCol="0">
            <a:spAutoFit/>
          </a:bodyPr>
          <a:lstStyle/>
          <a:p>
            <a:pPr algn="ctr"/>
            <a:r>
              <a:rPr lang="es-ES" sz="1000" i="1" dirty="0">
                <a:solidFill>
                  <a:srgbClr val="0070C0"/>
                </a:solidFill>
                <a:latin typeface="Arial Narrow" panose="020B0606020202030204" pitchFamily="34" charset="0"/>
              </a:rPr>
              <a:t>Distribución espacial de la precipitación acumulada 28 días (31 ene – 27 feb) </a:t>
            </a:r>
          </a:p>
        </p:txBody>
      </p:sp>
      <p:sp>
        <p:nvSpPr>
          <p:cNvPr id="2" name="1 Rectángulo"/>
          <p:cNvSpPr/>
          <p:nvPr/>
        </p:nvSpPr>
        <p:spPr>
          <a:xfrm>
            <a:off x="3294728" y="6217575"/>
            <a:ext cx="2552686" cy="307777"/>
          </a:xfrm>
          <a:prstGeom prst="rect">
            <a:avLst/>
          </a:prstGeom>
        </p:spPr>
        <p:txBody>
          <a:bodyPr wrap="none">
            <a:spAutoFit/>
          </a:bodyPr>
          <a:lstStyle/>
          <a:p>
            <a:pPr algn="ctr"/>
            <a:r>
              <a:rPr lang="es-ES" sz="1400" dirty="0">
                <a:latin typeface="Arial Narrow" panose="020B0606020202030204" pitchFamily="34" charset="0"/>
              </a:rPr>
              <a:t>Link: </a:t>
            </a:r>
            <a:r>
              <a:rPr lang="es-ES" sz="1400" dirty="0">
                <a:solidFill>
                  <a:srgbClr val="0000E1"/>
                </a:solidFill>
                <a:latin typeface="Arial Narrow" panose="020B0606020202030204" pitchFamily="34" charset="0"/>
              </a:rPr>
              <a:t>http://www.sire.gov.co/web/sab</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4193" t="12060" r="34361" b="6461"/>
          <a:stretch/>
        </p:blipFill>
        <p:spPr bwMode="auto">
          <a:xfrm>
            <a:off x="507752" y="763400"/>
            <a:ext cx="3478119" cy="50693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4275" t="12018" r="34359" b="6281"/>
          <a:stretch/>
        </p:blipFill>
        <p:spPr bwMode="auto">
          <a:xfrm>
            <a:off x="5148079" y="763399"/>
            <a:ext cx="3459840" cy="50693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06090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bwMode="auto">
          <a:xfrm>
            <a:off x="107504" y="129843"/>
            <a:ext cx="8928992"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Priorización por lluvias</a:t>
            </a:r>
          </a:p>
        </p:txBody>
      </p:sp>
      <p:sp>
        <p:nvSpPr>
          <p:cNvPr id="3" name="Rectángulo redondeado 2"/>
          <p:cNvSpPr/>
          <p:nvPr/>
        </p:nvSpPr>
        <p:spPr>
          <a:xfrm>
            <a:off x="323528" y="836712"/>
            <a:ext cx="8532948" cy="1512168"/>
          </a:xfrm>
          <a:prstGeom prst="roundRect">
            <a:avLst/>
          </a:prstGeom>
          <a:ln w="38100">
            <a:solidFill>
              <a:schemeClr val="accent3">
                <a:lumMod val="75000"/>
              </a:schemeClr>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es-ES" sz="1500" dirty="0">
                <a:solidFill>
                  <a:srgbClr val="000000"/>
                </a:solidFill>
                <a:latin typeface="Arial Narrow" panose="020B0606020202030204" pitchFamily="34" charset="0"/>
                <a:cs typeface="Arial" panose="020B0604020202020204" pitchFamily="34" charset="0"/>
              </a:rPr>
              <a:t>Con base en la metodología desarrollada en el estudio de INGEOCIM del año 1998 y en el análisis de diferentes registros de deslizamientos ocurridos en la ciudad, incluidos los atendidos durante la primera temporada de lluvias de 2018, se definieron unos umbrales preliminares para la lluvia acumulada de los últimos 7 días, los cuales direccionan una especial atención a las zonas de ladera de las localidades de la ciudad que presentan la mayor acumulación de precipitación, ya que ésta puede propiciar la ocurrencia de movimientos en masa. </a:t>
            </a:r>
          </a:p>
        </p:txBody>
      </p:sp>
      <p:graphicFrame>
        <p:nvGraphicFramePr>
          <p:cNvPr id="4" name="Tabla 3"/>
          <p:cNvGraphicFramePr>
            <a:graphicFrameLocks noGrp="1"/>
          </p:cNvGraphicFramePr>
          <p:nvPr/>
        </p:nvGraphicFramePr>
        <p:xfrm>
          <a:off x="1346300" y="2481270"/>
          <a:ext cx="6538068" cy="3587750"/>
        </p:xfrm>
        <a:graphic>
          <a:graphicData uri="http://schemas.openxmlformats.org/drawingml/2006/table">
            <a:tbl>
              <a:tblPr firstRow="1" firstCol="1" bandRow="1"/>
              <a:tblGrid>
                <a:gridCol w="1790401">
                  <a:extLst>
                    <a:ext uri="{9D8B030D-6E8A-4147-A177-3AD203B41FA5}">
                      <a16:colId xmlns:a16="http://schemas.microsoft.com/office/drawing/2014/main" val="20000"/>
                    </a:ext>
                  </a:extLst>
                </a:gridCol>
                <a:gridCol w="1790401">
                  <a:extLst>
                    <a:ext uri="{9D8B030D-6E8A-4147-A177-3AD203B41FA5}">
                      <a16:colId xmlns:a16="http://schemas.microsoft.com/office/drawing/2014/main" val="20001"/>
                    </a:ext>
                  </a:extLst>
                </a:gridCol>
                <a:gridCol w="1468869">
                  <a:extLst>
                    <a:ext uri="{9D8B030D-6E8A-4147-A177-3AD203B41FA5}">
                      <a16:colId xmlns:a16="http://schemas.microsoft.com/office/drawing/2014/main" val="20002"/>
                    </a:ext>
                  </a:extLst>
                </a:gridCol>
                <a:gridCol w="1488397">
                  <a:extLst>
                    <a:ext uri="{9D8B030D-6E8A-4147-A177-3AD203B41FA5}">
                      <a16:colId xmlns:a16="http://schemas.microsoft.com/office/drawing/2014/main" val="20003"/>
                    </a:ext>
                  </a:extLst>
                </a:gridCol>
              </a:tblGrid>
              <a:tr h="244475">
                <a:tc>
                  <a:txBody>
                    <a:bodyPr/>
                    <a:lstStyle/>
                    <a:p>
                      <a:pPr algn="ctr">
                        <a:spcAft>
                          <a:spcPts val="0"/>
                        </a:spcAft>
                      </a:pPr>
                      <a:r>
                        <a:rPr lang="es-ES" sz="1500" b="1"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Sector</a:t>
                      </a:r>
                      <a:endParaRPr lang="es-ES" sz="15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spcAft>
                          <a:spcPts val="0"/>
                        </a:spcAft>
                      </a:pPr>
                      <a:r>
                        <a:rPr lang="es-ES" sz="1500" b="1"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Localidad</a:t>
                      </a:r>
                      <a:endParaRPr lang="es-ES" sz="15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spcAft>
                          <a:spcPts val="0"/>
                        </a:spcAft>
                      </a:pPr>
                      <a:r>
                        <a:rPr lang="es-ES" sz="1500" b="1"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Umbral de Lluvia (mm)</a:t>
                      </a:r>
                      <a:endParaRPr lang="es-ES" sz="15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spcAft>
                          <a:spcPts val="0"/>
                        </a:spcAft>
                      </a:pPr>
                      <a:r>
                        <a:rPr lang="es-ES" sz="1500" b="1"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Prioridad</a:t>
                      </a:r>
                      <a:endParaRPr lang="es-ES" sz="1500" b="1" dirty="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extLst>
                  <a:ext uri="{0D108BD9-81ED-4DB2-BD59-A6C34878D82A}">
                    <a16:rowId xmlns:a16="http://schemas.microsoft.com/office/drawing/2014/main" val="10000"/>
                  </a:ext>
                </a:extLst>
              </a:tr>
              <a:tr h="410845">
                <a:tc rowSpan="2">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Zona Norte</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5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Usaquén </a:t>
                      </a:r>
                      <a:endParaRPr lang="es-ES" sz="15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s-ES" sz="15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0-55    </a:t>
                      </a:r>
                      <a:br>
                        <a:rPr lang="es-ES" sz="15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br>
                      <a:r>
                        <a:rPr lang="es-ES" sz="1500" dirty="0">
                          <a:solidFill>
                            <a:srgbClr val="00B050"/>
                          </a:solidFill>
                          <a:effectLst/>
                          <a:latin typeface="Arial Narrow" panose="020B0606020202030204" pitchFamily="34" charset="0"/>
                          <a:ea typeface="Times New Roman" panose="02020603050405020304" pitchFamily="18" charset="0"/>
                          <a:cs typeface="Arial" panose="020B0604020202020204" pitchFamily="34" charset="0"/>
                        </a:rPr>
                        <a:t>55-70   </a:t>
                      </a:r>
                      <a:br>
                        <a:rPr lang="es-ES" sz="15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br>
                      <a:r>
                        <a:rPr lang="es-ES" sz="1500" dirty="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70-87</a:t>
                      </a:r>
                      <a:endParaRPr lang="es-ES" sz="1500" dirty="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dirty="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 </a:t>
                      </a:r>
                      <a:r>
                        <a:rPr lang="es-ES" sz="1500" dirty="0">
                          <a:solidFill>
                            <a:srgbClr val="FF0000"/>
                          </a:solidFill>
                          <a:effectLst/>
                          <a:latin typeface="Arial Narrow" panose="020B0606020202030204" pitchFamily="34" charset="0"/>
                          <a:ea typeface="Times New Roman" panose="02020603050405020304" pitchFamily="18" charset="0"/>
                          <a:cs typeface="Arial" panose="020B0604020202020204" pitchFamily="34" charset="0"/>
                        </a:rPr>
                        <a:t>Mayor de 87   </a:t>
                      </a:r>
                      <a:r>
                        <a:rPr lang="es-ES" sz="1500" dirty="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 </a:t>
                      </a:r>
                      <a:endParaRPr lang="es-ES" sz="15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Sin Prioridad</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00B050"/>
                          </a:solidFill>
                          <a:effectLst/>
                          <a:latin typeface="Arial Narrow" panose="020B0606020202030204" pitchFamily="34" charset="0"/>
                          <a:ea typeface="Times New Roman" panose="02020603050405020304" pitchFamily="18" charset="0"/>
                          <a:cs typeface="Arial" panose="020B0604020202020204" pitchFamily="34" charset="0"/>
                        </a:rPr>
                        <a:t>Baja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Media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FF0000"/>
                          </a:solidFill>
                          <a:effectLst/>
                          <a:latin typeface="Arial Narrow" panose="020B0606020202030204" pitchFamily="34" charset="0"/>
                          <a:ea typeface="Times New Roman" panose="02020603050405020304" pitchFamily="18" charset="0"/>
                          <a:cs typeface="Arial" panose="020B0604020202020204" pitchFamily="34" charset="0"/>
                        </a:rPr>
                        <a:t>Alta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2595">
                <a:tc vMerge="1">
                  <a:txBody>
                    <a:bodyPr/>
                    <a:lstStyle/>
                    <a:p>
                      <a:endParaRPr lang="es-ES_tradnl"/>
                    </a:p>
                  </a:txBody>
                  <a:tcPr/>
                </a:tc>
                <a:tc>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Suba </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val="10002"/>
                  </a:ext>
                </a:extLst>
              </a:tr>
              <a:tr h="244475">
                <a:tc rowSpan="5">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Zona Centro-Oriente</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Chapinero</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0-60    </a:t>
                      </a:r>
                      <a:b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br>
                      <a:r>
                        <a:rPr lang="es-ES" sz="1500">
                          <a:solidFill>
                            <a:srgbClr val="00B050"/>
                          </a:solidFill>
                          <a:effectLst/>
                          <a:latin typeface="Arial Narrow" panose="020B0606020202030204" pitchFamily="34" charset="0"/>
                          <a:ea typeface="Times New Roman" panose="02020603050405020304" pitchFamily="18" charset="0"/>
                          <a:cs typeface="Arial" panose="020B0604020202020204" pitchFamily="34" charset="0"/>
                        </a:rPr>
                        <a:t>60-85   </a:t>
                      </a:r>
                      <a:b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br>
                      <a:r>
                        <a:rPr lang="es-ES" sz="150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85-105</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 </a:t>
                      </a:r>
                      <a:r>
                        <a:rPr lang="es-ES" sz="1500">
                          <a:solidFill>
                            <a:srgbClr val="FF0000"/>
                          </a:solidFill>
                          <a:effectLst/>
                          <a:latin typeface="Arial Narrow" panose="020B0606020202030204" pitchFamily="34" charset="0"/>
                          <a:ea typeface="Times New Roman" panose="02020603050405020304" pitchFamily="18" charset="0"/>
                          <a:cs typeface="Arial" panose="020B0604020202020204" pitchFamily="34" charset="0"/>
                        </a:rPr>
                        <a:t>Mayor de 105   </a:t>
                      </a:r>
                      <a:r>
                        <a:rPr lang="es-ES" sz="150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 </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Sin Prioridad</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00B050"/>
                          </a:solidFill>
                          <a:effectLst/>
                          <a:latin typeface="Arial Narrow" panose="020B0606020202030204" pitchFamily="34" charset="0"/>
                          <a:ea typeface="Times New Roman" panose="02020603050405020304" pitchFamily="18" charset="0"/>
                          <a:cs typeface="Arial" panose="020B0604020202020204" pitchFamily="34" charset="0"/>
                        </a:rPr>
                        <a:t>Baja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Media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FF0000"/>
                          </a:solidFill>
                          <a:effectLst/>
                          <a:latin typeface="Arial Narrow" panose="020B0606020202030204" pitchFamily="34" charset="0"/>
                          <a:ea typeface="Times New Roman" panose="02020603050405020304" pitchFamily="18" charset="0"/>
                          <a:cs typeface="Arial" panose="020B0604020202020204" pitchFamily="34" charset="0"/>
                        </a:rPr>
                        <a:t>Alta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44475">
                <a:tc vMerge="1">
                  <a:txBody>
                    <a:bodyPr/>
                    <a:lstStyle/>
                    <a:p>
                      <a:endParaRPr lang="es-ES_tradnl"/>
                    </a:p>
                  </a:txBody>
                  <a:tcPr/>
                </a:tc>
                <a:tc>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Santa Fe</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val="10004"/>
                  </a:ext>
                </a:extLst>
              </a:tr>
              <a:tr h="244475">
                <a:tc vMerge="1">
                  <a:txBody>
                    <a:bodyPr/>
                    <a:lstStyle/>
                    <a:p>
                      <a:endParaRPr lang="es-ES_tradnl"/>
                    </a:p>
                  </a:txBody>
                  <a:tcPr/>
                </a:tc>
                <a:tc>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Rafael Uribe</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val="10005"/>
                  </a:ext>
                </a:extLst>
              </a:tr>
              <a:tr h="244475">
                <a:tc vMerge="1">
                  <a:txBody>
                    <a:bodyPr/>
                    <a:lstStyle/>
                    <a:p>
                      <a:endParaRPr lang="es-ES_tradnl"/>
                    </a:p>
                  </a:txBody>
                  <a:tcPr/>
                </a:tc>
                <a:tc>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San Cristóbal</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val="10006"/>
                  </a:ext>
                </a:extLst>
              </a:tr>
              <a:tr h="244475">
                <a:tc vMerge="1">
                  <a:txBody>
                    <a:bodyPr/>
                    <a:lstStyle/>
                    <a:p>
                      <a:endParaRPr lang="es-ES_tradnl"/>
                    </a:p>
                  </a:txBody>
                  <a:tcPr/>
                </a:tc>
                <a:tc>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Candelaria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val="10007"/>
                  </a:ext>
                </a:extLst>
              </a:tr>
              <a:tr h="454025">
                <a:tc rowSpan="2">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Zona Sur</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Usme</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0-40</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00B050"/>
                          </a:solidFill>
                          <a:effectLst/>
                          <a:latin typeface="Arial Narrow" panose="020B0606020202030204" pitchFamily="34" charset="0"/>
                          <a:ea typeface="Times New Roman" panose="02020603050405020304" pitchFamily="18" charset="0"/>
                          <a:cs typeface="Arial" panose="020B0604020202020204" pitchFamily="34" charset="0"/>
                        </a:rPr>
                        <a:t>40-50</a:t>
                      </a:r>
                      <a:b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br>
                      <a:r>
                        <a:rPr lang="es-ES" sz="150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50-60 Media </a:t>
                      </a:r>
                      <a:b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br>
                      <a:r>
                        <a:rPr lang="es-ES" sz="1500">
                          <a:solidFill>
                            <a:srgbClr val="FF0000"/>
                          </a:solidFill>
                          <a:effectLst/>
                          <a:latin typeface="Arial Narrow" panose="020B0606020202030204" pitchFamily="34" charset="0"/>
                          <a:ea typeface="Times New Roman" panose="02020603050405020304" pitchFamily="18" charset="0"/>
                          <a:cs typeface="Arial" panose="020B0604020202020204" pitchFamily="34" charset="0"/>
                        </a:rPr>
                        <a:t>Mayor de 60 Alta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s-ES" sz="150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Sin Prioridad</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00B050"/>
                          </a:solidFill>
                          <a:effectLst/>
                          <a:latin typeface="Arial Narrow" panose="020B0606020202030204" pitchFamily="34" charset="0"/>
                          <a:ea typeface="Times New Roman" panose="02020603050405020304" pitchFamily="18" charset="0"/>
                          <a:cs typeface="Arial" panose="020B0604020202020204" pitchFamily="34" charset="0"/>
                        </a:rPr>
                        <a:t>Baja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BF8F00"/>
                          </a:solidFill>
                          <a:effectLst/>
                          <a:latin typeface="Arial Narrow" panose="020B0606020202030204" pitchFamily="34" charset="0"/>
                          <a:ea typeface="Times New Roman" panose="02020603050405020304" pitchFamily="18" charset="0"/>
                          <a:cs typeface="Arial" panose="020B0604020202020204" pitchFamily="34" charset="0"/>
                        </a:rPr>
                        <a:t>Media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p>
                      <a:pPr algn="ctr">
                        <a:spcAft>
                          <a:spcPts val="0"/>
                        </a:spcAft>
                      </a:pPr>
                      <a:r>
                        <a:rPr lang="es-ES" sz="1500">
                          <a:solidFill>
                            <a:srgbClr val="FF0000"/>
                          </a:solidFill>
                          <a:effectLst/>
                          <a:latin typeface="Arial Narrow" panose="020B0606020202030204" pitchFamily="34" charset="0"/>
                          <a:ea typeface="Times New Roman" panose="02020603050405020304" pitchFamily="18" charset="0"/>
                          <a:cs typeface="Arial" panose="020B0604020202020204" pitchFamily="34" charset="0"/>
                        </a:rPr>
                        <a:t>Alta</a:t>
                      </a:r>
                      <a:endParaRPr lang="es-ES" sz="150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539750">
                <a:tc vMerge="1">
                  <a:txBody>
                    <a:bodyPr/>
                    <a:lstStyle/>
                    <a:p>
                      <a:endParaRPr lang="es-ES_tradnl"/>
                    </a:p>
                  </a:txBody>
                  <a:tcPr/>
                </a:tc>
                <a:tc>
                  <a:txBody>
                    <a:bodyPr/>
                    <a:lstStyle/>
                    <a:p>
                      <a:pPr algn="ctr">
                        <a:spcAft>
                          <a:spcPts val="0"/>
                        </a:spcAft>
                      </a:pPr>
                      <a:r>
                        <a:rPr lang="es-ES" sz="15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Ciudad Bolívar </a:t>
                      </a:r>
                      <a:endParaRPr lang="es-ES" sz="15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052949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ítulo 1"/>
          <p:cNvSpPr txBox="1">
            <a:spLocks/>
          </p:cNvSpPr>
          <p:nvPr/>
        </p:nvSpPr>
        <p:spPr bwMode="auto">
          <a:xfrm>
            <a:off x="395536" y="116558"/>
            <a:ext cx="828092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Monitoreo de IDIGER </a:t>
            </a:r>
            <a:r>
              <a:rPr lang="es-CO"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a sitios propensos a deslizamientos por lluvias (28 Feb – 9:08am)</a:t>
            </a:r>
          </a:p>
          <a:p>
            <a:pPr algn="ctr"/>
            <a:endPar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sp>
        <p:nvSpPr>
          <p:cNvPr id="14" name="13 Rectángulo"/>
          <p:cNvSpPr/>
          <p:nvPr/>
        </p:nvSpPr>
        <p:spPr>
          <a:xfrm>
            <a:off x="3267079" y="5949280"/>
            <a:ext cx="2552686" cy="523220"/>
          </a:xfrm>
          <a:prstGeom prst="rect">
            <a:avLst/>
          </a:prstGeom>
        </p:spPr>
        <p:txBody>
          <a:bodyPr wrap="none">
            <a:spAutoFit/>
          </a:bodyPr>
          <a:lstStyle/>
          <a:p>
            <a:pPr algn="ctr"/>
            <a:r>
              <a:rPr lang="es-ES" sz="1400" dirty="0">
                <a:latin typeface="Arial Narrow" panose="020B0606020202030204" pitchFamily="34" charset="0"/>
              </a:rPr>
              <a:t>Imagen del 28 de febrero de 2020</a:t>
            </a:r>
          </a:p>
          <a:p>
            <a:pPr algn="ctr"/>
            <a:r>
              <a:rPr lang="es-ES" sz="1400" dirty="0">
                <a:latin typeface="Arial Narrow" panose="020B0606020202030204" pitchFamily="34" charset="0"/>
              </a:rPr>
              <a:t>Link: </a:t>
            </a:r>
            <a:r>
              <a:rPr lang="es-ES" sz="1400" dirty="0">
                <a:solidFill>
                  <a:srgbClr val="0000E1"/>
                </a:solidFill>
                <a:latin typeface="Arial Narrow" panose="020B0606020202030204" pitchFamily="34" charset="0"/>
              </a:rPr>
              <a:t>http://www.sire.gov.co/web/sab</a:t>
            </a: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378" t="21774" r="28603" b="11792"/>
          <a:stretch/>
        </p:blipFill>
        <p:spPr bwMode="auto">
          <a:xfrm>
            <a:off x="798303" y="1249958"/>
            <a:ext cx="7547394" cy="469932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08231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556337" y="116558"/>
            <a:ext cx="796687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Monitoreo de nubosidad en tiempo real</a:t>
            </a:r>
          </a:p>
        </p:txBody>
      </p:sp>
      <p:sp>
        <p:nvSpPr>
          <p:cNvPr id="7" name="CuadroTexto 6"/>
          <p:cNvSpPr txBox="1"/>
          <p:nvPr/>
        </p:nvSpPr>
        <p:spPr>
          <a:xfrm>
            <a:off x="2961410" y="5205436"/>
            <a:ext cx="3281476" cy="707886"/>
          </a:xfrm>
          <a:prstGeom prst="rect">
            <a:avLst/>
          </a:prstGeom>
          <a:noFill/>
        </p:spPr>
        <p:txBody>
          <a:bodyPr wrap="none" rtlCol="0">
            <a:spAutoFit/>
          </a:bodyPr>
          <a:lstStyle/>
          <a:p>
            <a:pPr algn="ctr"/>
            <a:r>
              <a:rPr lang="es-ES" sz="1100" i="1" dirty="0">
                <a:latin typeface="Arial Narrow" panose="020B0606020202030204" pitchFamily="34" charset="0"/>
              </a:rPr>
              <a:t>Imagen del 28-Feb-2020, 9:18am</a:t>
            </a:r>
          </a:p>
          <a:p>
            <a:pPr algn="ctr"/>
            <a:r>
              <a:rPr lang="es-ES" sz="1100" i="1" dirty="0">
                <a:latin typeface="Arial Narrow" panose="020B0606020202030204" pitchFamily="34" charset="0"/>
              </a:rPr>
              <a:t>Fuente. </a:t>
            </a:r>
            <a:r>
              <a:rPr lang="es-ES" sz="1100" i="1" dirty="0" err="1">
                <a:latin typeface="Arial Narrow" panose="020B0606020202030204" pitchFamily="34" charset="0"/>
              </a:rPr>
              <a:t>Idiger</a:t>
            </a:r>
            <a:r>
              <a:rPr lang="es-ES" sz="1100" i="1" dirty="0">
                <a:latin typeface="Arial Narrow" panose="020B0606020202030204" pitchFamily="34" charset="0"/>
              </a:rPr>
              <a:t> 2020</a:t>
            </a:r>
          </a:p>
          <a:p>
            <a:pPr algn="ctr"/>
            <a:r>
              <a:rPr lang="es-ES" dirty="0">
                <a:latin typeface="Arial Narrow" panose="020B0606020202030204" pitchFamily="34" charset="0"/>
              </a:rPr>
              <a:t>Link: </a:t>
            </a:r>
            <a:r>
              <a:rPr lang="es-ES" dirty="0">
                <a:latin typeface="Arial Narrow" panose="020B0606020202030204" pitchFamily="34" charset="0"/>
                <a:hlinkClick r:id="rId2"/>
              </a:rPr>
              <a:t>http://www.sire.gov.co/web/sab</a:t>
            </a:r>
            <a:r>
              <a:rPr lang="es-ES" dirty="0">
                <a:latin typeface="Arial Narrow" panose="020B0606020202030204" pitchFamily="34" charset="0"/>
              </a:rPr>
              <a:t> </a:t>
            </a:r>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0178" b="3905"/>
          <a:stretch/>
        </p:blipFill>
        <p:spPr bwMode="auto">
          <a:xfrm>
            <a:off x="312110" y="972773"/>
            <a:ext cx="8580076" cy="41466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841837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3608" y="116558"/>
            <a:ext cx="6984776"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Monitoreo de lluvias en tiempo real</a:t>
            </a:r>
          </a:p>
        </p:txBody>
      </p:sp>
      <p:sp>
        <p:nvSpPr>
          <p:cNvPr id="5" name="CuadroTexto 6"/>
          <p:cNvSpPr txBox="1"/>
          <p:nvPr/>
        </p:nvSpPr>
        <p:spPr>
          <a:xfrm>
            <a:off x="2961410" y="5205436"/>
            <a:ext cx="3281476" cy="707886"/>
          </a:xfrm>
          <a:prstGeom prst="rect">
            <a:avLst/>
          </a:prstGeom>
          <a:noFill/>
        </p:spPr>
        <p:txBody>
          <a:bodyPr wrap="none" rtlCol="0">
            <a:spAutoFit/>
          </a:bodyPr>
          <a:lstStyle/>
          <a:p>
            <a:pPr algn="ctr"/>
            <a:r>
              <a:rPr lang="es-ES" sz="1100" i="1" dirty="0">
                <a:latin typeface="Arial Narrow" panose="020B0606020202030204" pitchFamily="34" charset="0"/>
              </a:rPr>
              <a:t>Imagen del 28-Feb-2020, 9:10am</a:t>
            </a:r>
          </a:p>
          <a:p>
            <a:pPr algn="ctr"/>
            <a:r>
              <a:rPr lang="es-ES" sz="1100" i="1" dirty="0">
                <a:latin typeface="Arial Narrow" panose="020B0606020202030204" pitchFamily="34" charset="0"/>
              </a:rPr>
              <a:t>Fuente. </a:t>
            </a:r>
            <a:r>
              <a:rPr lang="es-ES" sz="1100" i="1" dirty="0" err="1">
                <a:latin typeface="Arial Narrow" panose="020B0606020202030204" pitchFamily="34" charset="0"/>
              </a:rPr>
              <a:t>Idiger</a:t>
            </a:r>
            <a:r>
              <a:rPr lang="es-ES" sz="1100" i="1" dirty="0">
                <a:latin typeface="Arial Narrow" panose="020B0606020202030204" pitchFamily="34" charset="0"/>
              </a:rPr>
              <a:t> 2020</a:t>
            </a:r>
          </a:p>
          <a:p>
            <a:pPr algn="ctr"/>
            <a:r>
              <a:rPr lang="es-ES" dirty="0">
                <a:latin typeface="Arial Narrow" panose="020B0606020202030204" pitchFamily="34" charset="0"/>
              </a:rPr>
              <a:t>Link: </a:t>
            </a:r>
            <a:r>
              <a:rPr lang="es-ES" dirty="0">
                <a:latin typeface="Arial Narrow" panose="020B0606020202030204" pitchFamily="34" charset="0"/>
                <a:hlinkClick r:id="rId2"/>
              </a:rPr>
              <a:t>http://www.sire.gov.co/web/sab</a:t>
            </a:r>
            <a:r>
              <a:rPr lang="es-ES" dirty="0">
                <a:latin typeface="Arial Narrow" panose="020B0606020202030204" pitchFamily="34" charset="0"/>
              </a:rPr>
              <a:t> </a:t>
            </a: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001" b="3664"/>
          <a:stretch/>
        </p:blipFill>
        <p:spPr bwMode="auto">
          <a:xfrm>
            <a:off x="365386" y="1034554"/>
            <a:ext cx="8424323" cy="409111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079045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ítulo 1"/>
          <p:cNvSpPr txBox="1">
            <a:spLocks/>
          </p:cNvSpPr>
          <p:nvPr/>
        </p:nvSpPr>
        <p:spPr bwMode="auto">
          <a:xfrm>
            <a:off x="395536" y="173878"/>
            <a:ext cx="828092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6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Monitoreo niveles de cauces</a:t>
            </a:r>
          </a:p>
        </p:txBody>
      </p:sp>
      <p:pic>
        <p:nvPicPr>
          <p:cNvPr id="10" name="Imagen 1"/>
          <p:cNvPicPr>
            <a:picLocks noChangeAspect="1"/>
          </p:cNvPicPr>
          <p:nvPr/>
        </p:nvPicPr>
        <p:blipFill>
          <a:blip r:embed="rId2"/>
          <a:stretch>
            <a:fillRect/>
          </a:stretch>
        </p:blipFill>
        <p:spPr>
          <a:xfrm>
            <a:off x="412314" y="992509"/>
            <a:ext cx="2778860" cy="4863006"/>
          </a:xfrm>
          <a:prstGeom prst="rect">
            <a:avLst/>
          </a:prstGeom>
          <a:ln>
            <a:solidFill>
              <a:schemeClr val="bg1">
                <a:lumMod val="50000"/>
              </a:schemeClr>
            </a:solidFill>
          </a:ln>
        </p:spPr>
      </p:pic>
      <p:graphicFrame>
        <p:nvGraphicFramePr>
          <p:cNvPr id="2" name="1 Tabla"/>
          <p:cNvGraphicFramePr>
            <a:graphicFrameLocks noGrp="1"/>
          </p:cNvGraphicFramePr>
          <p:nvPr/>
        </p:nvGraphicFramePr>
        <p:xfrm>
          <a:off x="3367193" y="1002204"/>
          <a:ext cx="5319891" cy="4838160"/>
        </p:xfrm>
        <a:graphic>
          <a:graphicData uri="http://schemas.openxmlformats.org/drawingml/2006/table">
            <a:tbl>
              <a:tblPr firstRow="1" bandRow="1">
                <a:tableStyleId>{5940675A-B579-460E-94D1-54222C63F5DA}</a:tableStyleId>
              </a:tblPr>
              <a:tblGrid>
                <a:gridCol w="873726">
                  <a:extLst>
                    <a:ext uri="{9D8B030D-6E8A-4147-A177-3AD203B41FA5}">
                      <a16:colId xmlns:a16="http://schemas.microsoft.com/office/drawing/2014/main" val="20000"/>
                    </a:ext>
                  </a:extLst>
                </a:gridCol>
                <a:gridCol w="897622">
                  <a:extLst>
                    <a:ext uri="{9D8B030D-6E8A-4147-A177-3AD203B41FA5}">
                      <a16:colId xmlns:a16="http://schemas.microsoft.com/office/drawing/2014/main" val="20001"/>
                    </a:ext>
                  </a:extLst>
                </a:gridCol>
                <a:gridCol w="813732">
                  <a:extLst>
                    <a:ext uri="{9D8B030D-6E8A-4147-A177-3AD203B41FA5}">
                      <a16:colId xmlns:a16="http://schemas.microsoft.com/office/drawing/2014/main" val="20002"/>
                    </a:ext>
                  </a:extLst>
                </a:gridCol>
                <a:gridCol w="1010589">
                  <a:extLst>
                    <a:ext uri="{9D8B030D-6E8A-4147-A177-3AD203B41FA5}">
                      <a16:colId xmlns:a16="http://schemas.microsoft.com/office/drawing/2014/main" val="20003"/>
                    </a:ext>
                  </a:extLst>
                </a:gridCol>
                <a:gridCol w="1724222">
                  <a:extLst>
                    <a:ext uri="{9D8B030D-6E8A-4147-A177-3AD203B41FA5}">
                      <a16:colId xmlns:a16="http://schemas.microsoft.com/office/drawing/2014/main" val="20004"/>
                    </a:ext>
                  </a:extLst>
                </a:gridCol>
              </a:tblGrid>
              <a:tr h="415535">
                <a:tc>
                  <a:txBody>
                    <a:bodyPr/>
                    <a:lstStyle/>
                    <a:p>
                      <a:pPr algn="ctr"/>
                      <a:r>
                        <a:rPr lang="es-CO" sz="1400" dirty="0">
                          <a:latin typeface="Arial Narrow" panose="020B0606020202030204" pitchFamily="34" charset="0"/>
                        </a:rPr>
                        <a:t>Cuerpo de agua</a:t>
                      </a:r>
                    </a:p>
                  </a:txBody>
                  <a:tcPr anchor="ctr">
                    <a:solidFill>
                      <a:schemeClr val="accent3">
                        <a:lumMod val="60000"/>
                        <a:lumOff val="40000"/>
                      </a:schemeClr>
                    </a:solidFill>
                  </a:tcPr>
                </a:tc>
                <a:tc>
                  <a:txBody>
                    <a:bodyPr/>
                    <a:lstStyle/>
                    <a:p>
                      <a:pPr algn="ctr"/>
                      <a:r>
                        <a:rPr lang="es-CO" sz="1400" dirty="0">
                          <a:latin typeface="Arial Narrow" panose="020B0606020202030204" pitchFamily="34" charset="0"/>
                        </a:rPr>
                        <a:t>Estación</a:t>
                      </a:r>
                    </a:p>
                  </a:txBody>
                  <a:tcPr anchor="ctr">
                    <a:solidFill>
                      <a:schemeClr val="accent3">
                        <a:lumMod val="60000"/>
                        <a:lumOff val="40000"/>
                      </a:schemeClr>
                    </a:solidFill>
                  </a:tcPr>
                </a:tc>
                <a:tc>
                  <a:txBody>
                    <a:bodyPr/>
                    <a:lstStyle/>
                    <a:p>
                      <a:pPr algn="ctr"/>
                      <a:r>
                        <a:rPr lang="es-CO" sz="1400" dirty="0">
                          <a:latin typeface="Arial Narrow" panose="020B0606020202030204" pitchFamily="34" charset="0"/>
                        </a:rPr>
                        <a:t>Borde libre (m)</a:t>
                      </a:r>
                    </a:p>
                  </a:txBody>
                  <a:tcPr anchor="ctr">
                    <a:solidFill>
                      <a:schemeClr val="accent3">
                        <a:lumMod val="60000"/>
                        <a:lumOff val="40000"/>
                      </a:schemeClr>
                    </a:solidFill>
                  </a:tcPr>
                </a:tc>
                <a:tc>
                  <a:txBody>
                    <a:bodyPr/>
                    <a:lstStyle/>
                    <a:p>
                      <a:pPr algn="ctr"/>
                      <a:r>
                        <a:rPr lang="es-CO" sz="1400" dirty="0">
                          <a:latin typeface="Arial Narrow" panose="020B0606020202030204" pitchFamily="34" charset="0"/>
                        </a:rPr>
                        <a:t>Estado</a:t>
                      </a:r>
                    </a:p>
                  </a:txBody>
                  <a:tcPr anchor="ctr">
                    <a:solidFill>
                      <a:schemeClr val="accent3">
                        <a:lumMod val="60000"/>
                        <a:lumOff val="40000"/>
                      </a:schemeClr>
                    </a:solidFill>
                  </a:tcPr>
                </a:tc>
                <a:tc>
                  <a:txBody>
                    <a:bodyPr/>
                    <a:lstStyle/>
                    <a:p>
                      <a:pPr algn="ctr"/>
                      <a:r>
                        <a:rPr lang="es-CO" sz="1400" dirty="0">
                          <a:latin typeface="Arial Narrow" panose="020B0606020202030204" pitchFamily="34" charset="0"/>
                        </a:rPr>
                        <a:t>Imagen</a:t>
                      </a:r>
                    </a:p>
                  </a:txBody>
                  <a:tcPr anchor="ctr">
                    <a:solidFill>
                      <a:schemeClr val="accent3">
                        <a:lumMod val="60000"/>
                        <a:lumOff val="40000"/>
                      </a:schemeClr>
                    </a:solidFill>
                  </a:tcPr>
                </a:tc>
                <a:extLst>
                  <a:ext uri="{0D108BD9-81ED-4DB2-BD59-A6C34878D82A}">
                    <a16:rowId xmlns:a16="http://schemas.microsoft.com/office/drawing/2014/main" val="10000"/>
                  </a:ext>
                </a:extLst>
              </a:tr>
              <a:tr h="864000">
                <a:tc>
                  <a:txBody>
                    <a:bodyPr/>
                    <a:lstStyle/>
                    <a:p>
                      <a:pPr algn="ctr"/>
                      <a:r>
                        <a:rPr lang="es-CO" sz="1400" dirty="0">
                          <a:latin typeface="Arial Narrow" panose="020B0606020202030204" pitchFamily="34" charset="0"/>
                        </a:rPr>
                        <a:t>Río Bogotá</a:t>
                      </a:r>
                    </a:p>
                  </a:txBody>
                  <a:tcPr anchor="ctr"/>
                </a:tc>
                <a:tc>
                  <a:txBody>
                    <a:bodyPr/>
                    <a:lstStyle/>
                    <a:p>
                      <a:pPr algn="ctr"/>
                      <a:r>
                        <a:rPr lang="es-CO" sz="1400" dirty="0">
                          <a:latin typeface="Arial Narrow" panose="020B0606020202030204" pitchFamily="34" charset="0"/>
                        </a:rPr>
                        <a:t>Club </a:t>
                      </a:r>
                      <a:r>
                        <a:rPr lang="es-CO" sz="1400" dirty="0" err="1">
                          <a:latin typeface="Arial Narrow" panose="020B0606020202030204" pitchFamily="34" charset="0"/>
                        </a:rPr>
                        <a:t>Guaymaral</a:t>
                      </a:r>
                      <a:endParaRPr lang="es-CO" sz="1400" dirty="0">
                        <a:latin typeface="Arial Narrow" panose="020B0606020202030204" pitchFamily="34" charset="0"/>
                      </a:endParaRPr>
                    </a:p>
                  </a:txBody>
                  <a:tcPr anchor="ctr"/>
                </a:tc>
                <a:tc>
                  <a:txBody>
                    <a:bodyPr/>
                    <a:lstStyle/>
                    <a:p>
                      <a:pPr algn="ctr"/>
                      <a:r>
                        <a:rPr lang="es-CO" sz="1400" dirty="0">
                          <a:latin typeface="Arial Narrow" panose="020B0606020202030204" pitchFamily="34" charset="0"/>
                        </a:rPr>
                        <a:t>4,21</a:t>
                      </a:r>
                    </a:p>
                  </a:txBody>
                  <a:tcPr anchor="ctr"/>
                </a:tc>
                <a:tc>
                  <a:txBody>
                    <a:bodyPr/>
                    <a:lstStyle/>
                    <a:p>
                      <a:pPr algn="ctr"/>
                      <a:r>
                        <a:rPr lang="es-CO" sz="1400" dirty="0">
                          <a:latin typeface="Arial Narrow" panose="020B0606020202030204" pitchFamily="34" charset="0"/>
                        </a:rPr>
                        <a:t>Condiciones normales</a:t>
                      </a:r>
                    </a:p>
                  </a:txBody>
                  <a:tcPr anchor="ctr"/>
                </a:tc>
                <a:tc>
                  <a:txBody>
                    <a:bodyPr/>
                    <a:lstStyle/>
                    <a:p>
                      <a:pPr algn="ctr"/>
                      <a:endParaRPr lang="es-CO" sz="1400">
                        <a:latin typeface="Arial Narrow" panose="020B0606020202030204" pitchFamily="34" charset="0"/>
                      </a:endParaRPr>
                    </a:p>
                  </a:txBody>
                  <a:tcPr anchor="ctr"/>
                </a:tc>
                <a:extLst>
                  <a:ext uri="{0D108BD9-81ED-4DB2-BD59-A6C34878D82A}">
                    <a16:rowId xmlns:a16="http://schemas.microsoft.com/office/drawing/2014/main" val="10001"/>
                  </a:ext>
                </a:extLst>
              </a:tr>
              <a:tr h="8640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CO" sz="1400" dirty="0">
                          <a:latin typeface="Arial Narrow" panose="020B0606020202030204" pitchFamily="34" charset="0"/>
                        </a:rPr>
                        <a:t>Río Bogotá</a:t>
                      </a:r>
                    </a:p>
                  </a:txBody>
                  <a:tcPr anchor="ctr"/>
                </a:tc>
                <a:tc>
                  <a:txBody>
                    <a:bodyPr/>
                    <a:lstStyle/>
                    <a:p>
                      <a:pPr algn="ctr"/>
                      <a:r>
                        <a:rPr lang="es-CO" sz="1400" dirty="0">
                          <a:latin typeface="Arial Narrow" panose="020B0606020202030204" pitchFamily="34" charset="0"/>
                        </a:rPr>
                        <a:t>La Ramada</a:t>
                      </a:r>
                    </a:p>
                  </a:txBody>
                  <a:tcPr anchor="ctr"/>
                </a:tc>
                <a:tc>
                  <a:txBody>
                    <a:bodyPr/>
                    <a:lstStyle/>
                    <a:p>
                      <a:pPr algn="ctr"/>
                      <a:r>
                        <a:rPr lang="es-CO" sz="1400" dirty="0">
                          <a:latin typeface="Arial Narrow" panose="020B0606020202030204" pitchFamily="34" charset="0"/>
                        </a:rPr>
                        <a:t>4,93</a:t>
                      </a:r>
                    </a:p>
                  </a:txBody>
                  <a:tcPr anchor="ctr"/>
                </a:tc>
                <a:tc>
                  <a:txBody>
                    <a:bodyPr/>
                    <a:lstStyle/>
                    <a:p>
                      <a:pPr algn="ctr"/>
                      <a:r>
                        <a:rPr lang="es-CO" sz="1400">
                          <a:latin typeface="Arial Narrow" panose="020B0606020202030204" pitchFamily="34" charset="0"/>
                        </a:rPr>
                        <a:t>Condiciones normales</a:t>
                      </a:r>
                      <a:endParaRPr lang="es-CO" sz="1400" dirty="0">
                        <a:latin typeface="Arial Narrow" panose="020B0606020202030204" pitchFamily="34" charset="0"/>
                      </a:endParaRPr>
                    </a:p>
                  </a:txBody>
                  <a:tcPr anchor="ctr"/>
                </a:tc>
                <a:tc>
                  <a:txBody>
                    <a:bodyPr/>
                    <a:lstStyle/>
                    <a:p>
                      <a:pPr algn="ctr"/>
                      <a:endParaRPr lang="es-CO" sz="1400" dirty="0">
                        <a:latin typeface="Arial Narrow" panose="020B0606020202030204" pitchFamily="34" charset="0"/>
                      </a:endParaRPr>
                    </a:p>
                  </a:txBody>
                  <a:tcPr anchor="ctr"/>
                </a:tc>
                <a:extLst>
                  <a:ext uri="{0D108BD9-81ED-4DB2-BD59-A6C34878D82A}">
                    <a16:rowId xmlns:a16="http://schemas.microsoft.com/office/drawing/2014/main" val="10002"/>
                  </a:ext>
                </a:extLst>
              </a:tr>
              <a:tr h="864000">
                <a:tc>
                  <a:txBody>
                    <a:bodyPr/>
                    <a:lstStyle/>
                    <a:p>
                      <a:pPr algn="ctr"/>
                      <a:r>
                        <a:rPr lang="es-CO" sz="1400" dirty="0">
                          <a:latin typeface="Arial Narrow" panose="020B0606020202030204" pitchFamily="34" charset="0"/>
                        </a:rPr>
                        <a:t>Quebrada </a:t>
                      </a:r>
                      <a:r>
                        <a:rPr lang="es-CO" sz="1400" dirty="0" err="1">
                          <a:latin typeface="Arial Narrow" panose="020B0606020202030204" pitchFamily="34" charset="0"/>
                        </a:rPr>
                        <a:t>Chiguaza</a:t>
                      </a:r>
                      <a:endParaRPr lang="es-CO" sz="1400" dirty="0">
                        <a:latin typeface="Arial Narrow" panose="020B0606020202030204" pitchFamily="34" charset="0"/>
                      </a:endParaRPr>
                    </a:p>
                  </a:txBody>
                  <a:tcPr anchor="ctr"/>
                </a:tc>
                <a:tc>
                  <a:txBody>
                    <a:bodyPr/>
                    <a:lstStyle/>
                    <a:p>
                      <a:pPr algn="ctr"/>
                      <a:r>
                        <a:rPr lang="es-CO" sz="1400" dirty="0">
                          <a:latin typeface="Arial Narrow" panose="020B0606020202030204" pitchFamily="34" charset="0"/>
                        </a:rPr>
                        <a:t>Molinos</a:t>
                      </a:r>
                    </a:p>
                  </a:txBody>
                  <a:tcPr anchor="ctr"/>
                </a:tc>
                <a:tc>
                  <a:txBody>
                    <a:bodyPr/>
                    <a:lstStyle/>
                    <a:p>
                      <a:pPr algn="ctr"/>
                      <a:r>
                        <a:rPr lang="es-CO" sz="1400" dirty="0">
                          <a:latin typeface="Arial Narrow" panose="020B0606020202030204" pitchFamily="34" charset="0"/>
                        </a:rPr>
                        <a:t>4,69</a:t>
                      </a:r>
                    </a:p>
                  </a:txBody>
                  <a:tcPr anchor="ctr"/>
                </a:tc>
                <a:tc>
                  <a:txBody>
                    <a:bodyPr/>
                    <a:lstStyle/>
                    <a:p>
                      <a:pPr algn="ctr"/>
                      <a:r>
                        <a:rPr lang="es-CO" sz="1400" dirty="0">
                          <a:latin typeface="Arial Narrow" panose="020B0606020202030204" pitchFamily="34" charset="0"/>
                        </a:rPr>
                        <a:t>Condiciones normales</a:t>
                      </a:r>
                    </a:p>
                  </a:txBody>
                  <a:tcPr anchor="ctr"/>
                </a:tc>
                <a:tc>
                  <a:txBody>
                    <a:bodyPr/>
                    <a:lstStyle/>
                    <a:p>
                      <a:pPr algn="ctr"/>
                      <a:endParaRPr lang="es-CO" sz="1400" dirty="0">
                        <a:latin typeface="Arial Narrow" panose="020B0606020202030204" pitchFamily="34" charset="0"/>
                      </a:endParaRPr>
                    </a:p>
                  </a:txBody>
                  <a:tcPr anchor="ctr"/>
                </a:tc>
                <a:extLst>
                  <a:ext uri="{0D108BD9-81ED-4DB2-BD59-A6C34878D82A}">
                    <a16:rowId xmlns:a16="http://schemas.microsoft.com/office/drawing/2014/main" val="10003"/>
                  </a:ext>
                </a:extLst>
              </a:tr>
              <a:tr h="8640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CO" sz="1400" dirty="0">
                          <a:latin typeface="Arial Narrow" panose="020B0606020202030204" pitchFamily="34" charset="0"/>
                        </a:rPr>
                        <a:t>Quebrada </a:t>
                      </a:r>
                      <a:r>
                        <a:rPr lang="es-CO" sz="1400" dirty="0" err="1">
                          <a:latin typeface="Arial Narrow" panose="020B0606020202030204" pitchFamily="34" charset="0"/>
                        </a:rPr>
                        <a:t>Chiguaza</a:t>
                      </a:r>
                      <a:endParaRPr lang="es-CO" sz="1400" dirty="0">
                        <a:latin typeface="Arial Narrow" panose="020B0606020202030204" pitchFamily="34" charset="0"/>
                      </a:endParaRPr>
                    </a:p>
                  </a:txBody>
                  <a:tcPr anchor="ctr"/>
                </a:tc>
                <a:tc>
                  <a:txBody>
                    <a:bodyPr/>
                    <a:lstStyle/>
                    <a:p>
                      <a:pPr algn="ctr"/>
                      <a:r>
                        <a:rPr lang="es-CO" sz="1400" dirty="0">
                          <a:latin typeface="Arial Narrow" panose="020B0606020202030204" pitchFamily="34" charset="0"/>
                        </a:rPr>
                        <a:t>Casas fiscales Artillería</a:t>
                      </a:r>
                    </a:p>
                  </a:txBody>
                  <a:tcPr anchor="ctr"/>
                </a:tc>
                <a:tc>
                  <a:txBody>
                    <a:bodyPr/>
                    <a:lstStyle/>
                    <a:p>
                      <a:pPr algn="ctr"/>
                      <a:r>
                        <a:rPr lang="es-CO" sz="1400" dirty="0">
                          <a:latin typeface="Arial Narrow" panose="020B0606020202030204" pitchFamily="34" charset="0"/>
                        </a:rPr>
                        <a:t>4,36</a:t>
                      </a:r>
                    </a:p>
                  </a:txBody>
                  <a:tcPr anchor="ctr"/>
                </a:tc>
                <a:tc>
                  <a:txBody>
                    <a:bodyPr/>
                    <a:lstStyle/>
                    <a:p>
                      <a:pPr algn="ctr"/>
                      <a:r>
                        <a:rPr lang="es-CO" sz="1400" dirty="0">
                          <a:latin typeface="Arial Narrow" panose="020B0606020202030204" pitchFamily="34" charset="0"/>
                        </a:rPr>
                        <a:t>Condiciones normales</a:t>
                      </a:r>
                    </a:p>
                  </a:txBody>
                  <a:tcPr anchor="ctr"/>
                </a:tc>
                <a:tc>
                  <a:txBody>
                    <a:bodyPr/>
                    <a:lstStyle/>
                    <a:p>
                      <a:pPr algn="ctr"/>
                      <a:endParaRPr lang="es-CO" sz="1400" dirty="0">
                        <a:latin typeface="Arial Narrow" panose="020B0606020202030204" pitchFamily="34" charset="0"/>
                      </a:endParaRPr>
                    </a:p>
                  </a:txBody>
                  <a:tcPr anchor="ctr"/>
                </a:tc>
                <a:extLst>
                  <a:ext uri="{0D108BD9-81ED-4DB2-BD59-A6C34878D82A}">
                    <a16:rowId xmlns:a16="http://schemas.microsoft.com/office/drawing/2014/main" val="10004"/>
                  </a:ext>
                </a:extLst>
              </a:tr>
              <a:tr h="864000">
                <a:tc>
                  <a:txBody>
                    <a:bodyPr/>
                    <a:lstStyle/>
                    <a:p>
                      <a:pPr algn="ctr"/>
                      <a:r>
                        <a:rPr lang="es-CO" sz="1400" dirty="0">
                          <a:latin typeface="Arial Narrow" panose="020B0606020202030204" pitchFamily="34" charset="0"/>
                        </a:rPr>
                        <a:t>Río Tunjuelo</a:t>
                      </a:r>
                    </a:p>
                  </a:txBody>
                  <a:tcPr anchor="ctr"/>
                </a:tc>
                <a:tc>
                  <a:txBody>
                    <a:bodyPr/>
                    <a:lstStyle/>
                    <a:p>
                      <a:pPr algn="ctr"/>
                      <a:r>
                        <a:rPr lang="es-CO" sz="1400" dirty="0">
                          <a:latin typeface="Arial Narrow" panose="020B0606020202030204" pitchFamily="34" charset="0"/>
                        </a:rPr>
                        <a:t>Estación </a:t>
                      </a:r>
                      <a:r>
                        <a:rPr lang="es-CO" sz="1400" dirty="0" err="1">
                          <a:latin typeface="Arial Narrow" panose="020B0606020202030204" pitchFamily="34" charset="0"/>
                        </a:rPr>
                        <a:t>Gravilleras</a:t>
                      </a:r>
                      <a:endParaRPr lang="es-CO" sz="1400" dirty="0">
                        <a:latin typeface="Arial Narrow" panose="020B0606020202030204" pitchFamily="34" charset="0"/>
                      </a:endParaRPr>
                    </a:p>
                  </a:txBody>
                  <a:tcPr anchor="ctr"/>
                </a:tc>
                <a:tc>
                  <a:txBody>
                    <a:bodyPr/>
                    <a:lstStyle/>
                    <a:p>
                      <a:pPr algn="ctr"/>
                      <a:r>
                        <a:rPr lang="es-CO" sz="1400" dirty="0">
                          <a:latin typeface="Arial Narrow" panose="020B0606020202030204" pitchFamily="34" charset="0"/>
                        </a:rPr>
                        <a:t>4,59</a:t>
                      </a:r>
                    </a:p>
                  </a:txBody>
                  <a:tcPr anchor="ctr"/>
                </a:tc>
                <a:tc>
                  <a:txBody>
                    <a:bodyPr/>
                    <a:lstStyle/>
                    <a:p>
                      <a:pPr algn="ctr"/>
                      <a:r>
                        <a:rPr lang="es-CO" sz="1400" dirty="0">
                          <a:latin typeface="Arial Narrow" panose="020B0606020202030204" pitchFamily="34" charset="0"/>
                        </a:rPr>
                        <a:t>Condiciones normales</a:t>
                      </a:r>
                    </a:p>
                  </a:txBody>
                  <a:tcPr anchor="ctr"/>
                </a:tc>
                <a:tc>
                  <a:txBody>
                    <a:bodyPr/>
                    <a:lstStyle/>
                    <a:p>
                      <a:pPr algn="ctr"/>
                      <a:endParaRPr lang="es-CO" sz="1400" dirty="0">
                        <a:latin typeface="Arial Narrow" panose="020B0606020202030204" pitchFamily="34" charset="0"/>
                      </a:endParaRPr>
                    </a:p>
                  </a:txBody>
                  <a:tcPr anchor="ctr"/>
                </a:tc>
                <a:extLst>
                  <a:ext uri="{0D108BD9-81ED-4DB2-BD59-A6C34878D82A}">
                    <a16:rowId xmlns:a16="http://schemas.microsoft.com/office/drawing/2014/main" val="10005"/>
                  </a:ext>
                </a:extLst>
              </a:tr>
            </a:tbl>
          </a:graphicData>
        </a:graphic>
      </p:graphicFrame>
      <p:sp>
        <p:nvSpPr>
          <p:cNvPr id="12" name="CuadroTexto 6"/>
          <p:cNvSpPr txBox="1"/>
          <p:nvPr/>
        </p:nvSpPr>
        <p:spPr>
          <a:xfrm>
            <a:off x="2895258" y="5913322"/>
            <a:ext cx="3281476" cy="707886"/>
          </a:xfrm>
          <a:prstGeom prst="rect">
            <a:avLst/>
          </a:prstGeom>
          <a:noFill/>
        </p:spPr>
        <p:txBody>
          <a:bodyPr wrap="none" rtlCol="0">
            <a:spAutoFit/>
          </a:bodyPr>
          <a:lstStyle/>
          <a:p>
            <a:pPr algn="ctr"/>
            <a:r>
              <a:rPr lang="es-ES" sz="1100" i="1" dirty="0">
                <a:latin typeface="Arial Narrow" panose="020B0606020202030204" pitchFamily="34" charset="0"/>
              </a:rPr>
              <a:t>Datos del 28-Feb-2020, 9:16am</a:t>
            </a:r>
          </a:p>
          <a:p>
            <a:pPr algn="ctr"/>
            <a:r>
              <a:rPr lang="es-ES" sz="1100" i="1" dirty="0">
                <a:latin typeface="Arial Narrow" panose="020B0606020202030204" pitchFamily="34" charset="0"/>
              </a:rPr>
              <a:t>Fuente. </a:t>
            </a:r>
            <a:r>
              <a:rPr lang="es-ES" sz="1100" i="1" dirty="0" err="1">
                <a:latin typeface="Arial Narrow" panose="020B0606020202030204" pitchFamily="34" charset="0"/>
              </a:rPr>
              <a:t>Idiger</a:t>
            </a:r>
            <a:r>
              <a:rPr lang="es-ES" sz="1100" i="1" dirty="0">
                <a:latin typeface="Arial Narrow" panose="020B0606020202030204" pitchFamily="34" charset="0"/>
              </a:rPr>
              <a:t> 2020</a:t>
            </a:r>
          </a:p>
          <a:p>
            <a:pPr algn="ctr"/>
            <a:r>
              <a:rPr lang="es-ES" dirty="0">
                <a:latin typeface="Arial Narrow" panose="020B0606020202030204" pitchFamily="34" charset="0"/>
              </a:rPr>
              <a:t>Link: </a:t>
            </a:r>
            <a:r>
              <a:rPr lang="es-ES" dirty="0">
                <a:latin typeface="Arial Narrow" panose="020B0606020202030204" pitchFamily="34" charset="0"/>
                <a:hlinkClick r:id="rId3"/>
              </a:rPr>
              <a:t>http://www.sire.gov.co/web/sab</a:t>
            </a:r>
            <a:r>
              <a:rPr lang="es-ES" dirty="0">
                <a:latin typeface="Arial Narrow" panose="020B0606020202030204" pitchFamily="34" charset="0"/>
              </a:rPr>
              <a:t> </a:t>
            </a:r>
          </a:p>
        </p:txBody>
      </p:sp>
      <p:pic>
        <p:nvPicPr>
          <p:cNvPr id="7173"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18276" t="16454" r="21280" b="13399"/>
          <a:stretch/>
        </p:blipFill>
        <p:spPr bwMode="auto">
          <a:xfrm>
            <a:off x="7192661" y="1543818"/>
            <a:ext cx="1271831" cy="830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5"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l="18830" t="18772" r="20702" b="14143"/>
          <a:stretch/>
        </p:blipFill>
        <p:spPr bwMode="auto">
          <a:xfrm>
            <a:off x="7192661" y="2432767"/>
            <a:ext cx="1271831" cy="793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6" name="Picture 8"/>
          <p:cNvPicPr>
            <a:picLocks noChangeAspect="1" noChangeArrowheads="1"/>
          </p:cNvPicPr>
          <p:nvPr/>
        </p:nvPicPr>
        <p:blipFill rotWithShape="1">
          <a:blip r:embed="rId6">
            <a:extLst>
              <a:ext uri="{28A0092B-C50C-407E-A947-70E740481C1C}">
                <a14:useLocalDpi xmlns:a14="http://schemas.microsoft.com/office/drawing/2010/main" val="0"/>
              </a:ext>
            </a:extLst>
          </a:blip>
          <a:srcRect l="18856" t="18647" r="21286" b="19054"/>
          <a:stretch/>
        </p:blipFill>
        <p:spPr bwMode="auto">
          <a:xfrm>
            <a:off x="7192661" y="3336721"/>
            <a:ext cx="1271831" cy="74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7" name="Picture 9"/>
          <p:cNvPicPr>
            <a:picLocks noChangeAspect="1" noChangeArrowheads="1"/>
          </p:cNvPicPr>
          <p:nvPr/>
        </p:nvPicPr>
        <p:blipFill rotWithShape="1">
          <a:blip r:embed="rId7">
            <a:extLst>
              <a:ext uri="{28A0092B-C50C-407E-A947-70E740481C1C}">
                <a14:useLocalDpi xmlns:a14="http://schemas.microsoft.com/office/drawing/2010/main" val="0"/>
              </a:ext>
            </a:extLst>
          </a:blip>
          <a:srcRect l="18548" t="22660" r="20000" b="18271"/>
          <a:stretch/>
        </p:blipFill>
        <p:spPr bwMode="auto">
          <a:xfrm>
            <a:off x="7192661" y="4244828"/>
            <a:ext cx="1271831" cy="687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8" name="Picture 10"/>
          <p:cNvPicPr>
            <a:picLocks noChangeAspect="1" noChangeArrowheads="1"/>
          </p:cNvPicPr>
          <p:nvPr/>
        </p:nvPicPr>
        <p:blipFill rotWithShape="1">
          <a:blip r:embed="rId8">
            <a:extLst>
              <a:ext uri="{28A0092B-C50C-407E-A947-70E740481C1C}">
                <a14:useLocalDpi xmlns:a14="http://schemas.microsoft.com/office/drawing/2010/main" val="0"/>
              </a:ext>
            </a:extLst>
          </a:blip>
          <a:srcRect l="19111" t="18178" r="21258" b="19980"/>
          <a:stretch/>
        </p:blipFill>
        <p:spPr bwMode="auto">
          <a:xfrm>
            <a:off x="7192661" y="5066950"/>
            <a:ext cx="1271831" cy="741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41858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ítulo 1"/>
          <p:cNvSpPr txBox="1">
            <a:spLocks/>
          </p:cNvSpPr>
          <p:nvPr/>
        </p:nvSpPr>
        <p:spPr bwMode="auto">
          <a:xfrm>
            <a:off x="395536" y="116632"/>
            <a:ext cx="828092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0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Monitoreo </a:t>
            </a:r>
            <a:r>
              <a:rPr lang="es-CO" altLang="es-ES_tradnl" sz="30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tormentas eléctricas</a:t>
            </a:r>
            <a:endParaRPr lang="es-ES_tradnl" altLang="es-ES_tradnl" sz="30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endParaRPr>
          </a:p>
        </p:txBody>
      </p:sp>
      <p:sp>
        <p:nvSpPr>
          <p:cNvPr id="14" name="13 Rectángulo"/>
          <p:cNvSpPr/>
          <p:nvPr/>
        </p:nvSpPr>
        <p:spPr>
          <a:xfrm>
            <a:off x="3465832" y="6481147"/>
            <a:ext cx="2212336" cy="276999"/>
          </a:xfrm>
          <a:prstGeom prst="rect">
            <a:avLst/>
          </a:prstGeom>
        </p:spPr>
        <p:txBody>
          <a:bodyPr wrap="none">
            <a:spAutoFit/>
          </a:bodyPr>
          <a:lstStyle/>
          <a:p>
            <a:pPr algn="ctr"/>
            <a:r>
              <a:rPr lang="es-ES" sz="1200" dirty="0">
                <a:latin typeface="Arial Narrow" panose="020B0606020202030204" pitchFamily="34" charset="0"/>
              </a:rPr>
              <a:t>Link: </a:t>
            </a:r>
            <a:r>
              <a:rPr lang="es-ES" sz="1200" dirty="0">
                <a:solidFill>
                  <a:srgbClr val="0000E1"/>
                </a:solidFill>
                <a:latin typeface="Arial Narrow" panose="020B0606020202030204" pitchFamily="34" charset="0"/>
              </a:rPr>
              <a:t>http://www.sire.gov.co/web/sab</a:t>
            </a:r>
          </a:p>
        </p:txBody>
      </p:sp>
      <p:pic>
        <p:nvPicPr>
          <p:cNvPr id="3" name="Imagen 2">
            <a:extLst>
              <a:ext uri="{FF2B5EF4-FFF2-40B4-BE49-F238E27FC236}">
                <a16:creationId xmlns:a16="http://schemas.microsoft.com/office/drawing/2014/main" id="{1854253D-BAD4-4E2A-A15E-C0ACE481FFAD}"/>
              </a:ext>
            </a:extLst>
          </p:cNvPr>
          <p:cNvPicPr>
            <a:picLocks noChangeAspect="1"/>
          </p:cNvPicPr>
          <p:nvPr/>
        </p:nvPicPr>
        <p:blipFill rotWithShape="1">
          <a:blip r:embed="rId2"/>
          <a:srcRect l="28738" t="81798" r="29650" b="3799"/>
          <a:stretch/>
        </p:blipFill>
        <p:spPr>
          <a:xfrm>
            <a:off x="1807872" y="5409387"/>
            <a:ext cx="5464800" cy="1071760"/>
          </a:xfrm>
          <a:prstGeom prst="rect">
            <a:avLst/>
          </a:prstGeom>
        </p:spPr>
      </p:pic>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5517"/>
          <a:stretch/>
        </p:blipFill>
        <p:spPr bwMode="auto">
          <a:xfrm>
            <a:off x="1799246" y="687897"/>
            <a:ext cx="5473500" cy="4731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4 Rectángulo"/>
          <p:cNvSpPr/>
          <p:nvPr/>
        </p:nvSpPr>
        <p:spPr>
          <a:xfrm>
            <a:off x="5077379" y="5847127"/>
            <a:ext cx="2156880" cy="40267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pic>
        <p:nvPicPr>
          <p:cNvPr id="10245"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73935" t="85236" r="14281" b="3132"/>
          <a:stretch/>
        </p:blipFill>
        <p:spPr bwMode="auto">
          <a:xfrm>
            <a:off x="6305900" y="5836976"/>
            <a:ext cx="747213" cy="414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25070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23528" y="6196434"/>
            <a:ext cx="8475196" cy="553998"/>
          </a:xfrm>
          <a:prstGeom prst="rect">
            <a:avLst/>
          </a:prstGeom>
        </p:spPr>
        <p:txBody>
          <a:bodyPr wrap="square">
            <a:spAutoFit/>
          </a:bodyPr>
          <a:lstStyle/>
          <a:p>
            <a:pPr algn="ctr"/>
            <a:r>
              <a:rPr lang="es-ES" sz="1000" dirty="0">
                <a:latin typeface="Arial Narrow" panose="020B0606020202030204" pitchFamily="34" charset="0"/>
              </a:rPr>
              <a:t>Fuente:</a:t>
            </a:r>
          </a:p>
          <a:p>
            <a:pPr algn="ctr"/>
            <a:r>
              <a:rPr lang="es-ES" sz="1000" dirty="0">
                <a:latin typeface="Arial Narrow" panose="020B0606020202030204" pitchFamily="34" charset="0"/>
                <a:hlinkClick r:id="rId3"/>
              </a:rPr>
              <a:t>https://www.acueducto.com.co/wps/portal/EAB/Home/Ambiental/RioBogota</a:t>
            </a:r>
            <a:endParaRPr lang="es-ES" sz="1000" dirty="0">
              <a:latin typeface="Arial Narrow" panose="020B0606020202030204" pitchFamily="34" charset="0"/>
            </a:endParaRPr>
          </a:p>
          <a:p>
            <a:pPr algn="ctr"/>
            <a:r>
              <a:rPr lang="es-ES" sz="1000" dirty="0">
                <a:latin typeface="Arial Narrow" panose="020B0606020202030204" pitchFamily="34" charset="0"/>
              </a:rPr>
              <a:t>Nivel del río Bogotá en tiempo real</a:t>
            </a:r>
          </a:p>
        </p:txBody>
      </p:sp>
      <p:sp>
        <p:nvSpPr>
          <p:cNvPr id="9" name="Título 1"/>
          <p:cNvSpPr txBox="1">
            <a:spLocks/>
          </p:cNvSpPr>
          <p:nvPr/>
        </p:nvSpPr>
        <p:spPr bwMode="auto">
          <a:xfrm>
            <a:off x="1008113" y="44624"/>
            <a:ext cx="7164287"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Monitoreo de la EAB </a:t>
            </a:r>
          </a:p>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(28 Feb, 10:31am)</a:t>
            </a:r>
          </a:p>
        </p:txBody>
      </p:sp>
      <p:pic>
        <p:nvPicPr>
          <p:cNvPr id="1126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5669" t="12391" r="27298" b="6335"/>
          <a:stretch/>
        </p:blipFill>
        <p:spPr bwMode="auto">
          <a:xfrm>
            <a:off x="4590256" y="1805990"/>
            <a:ext cx="4115272" cy="4000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descr="https://www.acueducto.com.co/wasapp2/sih/images/cache/10.jpg?param=-8855007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780" y="1220049"/>
            <a:ext cx="4079995" cy="2447997"/>
          </a:xfrm>
          <a:prstGeom prst="rect">
            <a:avLst/>
          </a:prstGeom>
          <a:noFill/>
          <a:extLst>
            <a:ext uri="{909E8E84-426E-40DD-AFC4-6F175D3DCCD1}">
              <a14:hiddenFill xmlns:a14="http://schemas.microsoft.com/office/drawing/2010/main">
                <a:solidFill>
                  <a:srgbClr val="FFFFFF"/>
                </a:solidFill>
              </a14:hiddenFill>
            </a:ext>
          </a:extLst>
        </p:spPr>
      </p:pic>
      <p:pic>
        <p:nvPicPr>
          <p:cNvPr id="11271" name="Picture 7" descr="https://www.acueducto.com.co/wasapp2/sih/images/cache/20986.jpg?param=72051870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779" y="3806069"/>
            <a:ext cx="4079995" cy="2447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4731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15288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txBox="1">
            <a:spLocks/>
          </p:cNvSpPr>
          <p:nvPr/>
        </p:nvSpPr>
        <p:spPr bwMode="auto">
          <a:xfrm>
            <a:off x="1008112" y="44624"/>
            <a:ext cx="7092280" cy="72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Indicadores de variabilidad climática - ENOS</a:t>
            </a:r>
          </a:p>
        </p:txBody>
      </p:sp>
      <p:sp>
        <p:nvSpPr>
          <p:cNvPr id="11" name="Rounded Rectangle 17"/>
          <p:cNvSpPr/>
          <p:nvPr/>
        </p:nvSpPr>
        <p:spPr>
          <a:xfrm>
            <a:off x="710648" y="1645768"/>
            <a:ext cx="3744416" cy="2565970"/>
          </a:xfrm>
          <a:prstGeom prst="roundRect">
            <a:avLst>
              <a:gd name="adj" fmla="val 31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Rectángulo redondeado 1"/>
          <p:cNvSpPr/>
          <p:nvPr/>
        </p:nvSpPr>
        <p:spPr>
          <a:xfrm>
            <a:off x="4572000" y="1484784"/>
            <a:ext cx="4248472" cy="3598243"/>
          </a:xfrm>
          <a:prstGeom prst="roundRect">
            <a:avLst/>
          </a:prstGeom>
          <a:ln w="38100">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es-ES" sz="1600" dirty="0">
                <a:latin typeface="Arial" panose="020B0604020202020204" pitchFamily="34" charset="0"/>
                <a:cs typeface="Arial" panose="020B0604020202020204" pitchFamily="34" charset="0"/>
              </a:rPr>
              <a:t>De acuerdo con la publicación Nº 300 de IDEAM, </a:t>
            </a:r>
            <a:r>
              <a:rPr lang="es-CO" sz="1600" dirty="0">
                <a:latin typeface="Arial" panose="020B0604020202020204" pitchFamily="34" charset="0"/>
                <a:cs typeface="Arial" panose="020B0604020202020204" pitchFamily="34" charset="0"/>
              </a:rPr>
              <a:t>se </a:t>
            </a:r>
            <a:r>
              <a:rPr lang="es-ES" sz="1600" dirty="0">
                <a:latin typeface="Arial" panose="020B0604020202020204" pitchFamily="34" charset="0"/>
                <a:cs typeface="Arial" panose="020B0604020202020204" pitchFamily="34" charset="0"/>
              </a:rPr>
              <a:t>indica que la fase neutral del ciclo El Niño - Oscilación del Sur (ENOS) se extenderá hasta el primer trimestre del 2020. Por lo tanto, serán las escalas de variabilidad climática asociadas a la estacionalidad propia de inicio de año, modulada por la oscilación </a:t>
            </a:r>
            <a:r>
              <a:rPr lang="es-ES" sz="1600" dirty="0" err="1">
                <a:latin typeface="Arial" panose="020B0604020202020204" pitchFamily="34" charset="0"/>
                <a:cs typeface="Arial" panose="020B0604020202020204" pitchFamily="34" charset="0"/>
              </a:rPr>
              <a:t>intraestacional</a:t>
            </a:r>
            <a:r>
              <a:rPr lang="es-ES" sz="1600" dirty="0">
                <a:latin typeface="Arial" panose="020B0604020202020204" pitchFamily="34" charset="0"/>
                <a:cs typeface="Arial" panose="020B0604020202020204" pitchFamily="34" charset="0"/>
              </a:rPr>
              <a:t>, las que explicarán las condiciones climáticas sobre amplios</a:t>
            </a:r>
          </a:p>
          <a:p>
            <a:pPr algn="just"/>
            <a:r>
              <a:rPr lang="es-ES" sz="1600" dirty="0">
                <a:latin typeface="Arial" panose="020B0604020202020204" pitchFamily="34" charset="0"/>
                <a:cs typeface="Arial" panose="020B0604020202020204" pitchFamily="34" charset="0"/>
              </a:rPr>
              <a:t>sectores del territorio nacional.</a:t>
            </a:r>
          </a:p>
        </p:txBody>
      </p:sp>
      <p:sp>
        <p:nvSpPr>
          <p:cNvPr id="6" name="CuadroTexto 5"/>
          <p:cNvSpPr txBox="1"/>
          <p:nvPr/>
        </p:nvSpPr>
        <p:spPr>
          <a:xfrm>
            <a:off x="1136584" y="11294104"/>
            <a:ext cx="62125" cy="300300"/>
          </a:xfrm>
          <a:prstGeom prst="rect">
            <a:avLst/>
          </a:prstGeom>
          <a:noFill/>
        </p:spPr>
        <p:txBody>
          <a:bodyPr wrap="square" rtlCol="0">
            <a:spAutoFit/>
          </a:bodyPr>
          <a:lstStyle/>
          <a:p>
            <a:endParaRPr lang="es-ES" dirty="0"/>
          </a:p>
        </p:txBody>
      </p:sp>
      <p:sp>
        <p:nvSpPr>
          <p:cNvPr id="9" name="Rectángulo 8"/>
          <p:cNvSpPr/>
          <p:nvPr/>
        </p:nvSpPr>
        <p:spPr>
          <a:xfrm>
            <a:off x="689308" y="5157192"/>
            <a:ext cx="7704856" cy="246221"/>
          </a:xfrm>
          <a:prstGeom prst="rect">
            <a:avLst/>
          </a:prstGeom>
        </p:spPr>
        <p:txBody>
          <a:bodyPr wrap="square">
            <a:spAutoFit/>
          </a:bodyPr>
          <a:lstStyle/>
          <a:p>
            <a:pPr algn="ctr"/>
            <a:r>
              <a:rPr lang="es-CO" sz="1000" b="1" dirty="0">
                <a:solidFill>
                  <a:srgbClr val="0070C0"/>
                </a:solidFill>
                <a:latin typeface="Arial Narrow" panose="020B0606020202030204" pitchFamily="34" charset="0"/>
              </a:rPr>
              <a:t>Fuente</a:t>
            </a:r>
            <a:r>
              <a:rPr lang="es-CO" sz="1000" dirty="0">
                <a:solidFill>
                  <a:srgbClr val="0070C0"/>
                </a:solidFill>
                <a:latin typeface="Arial Narrow" panose="020B0606020202030204" pitchFamily="34" charset="0"/>
              </a:rPr>
              <a:t>: IDEAM Boletín de predicción climática y recomendación sectorial. Publicación Nº300. 07 de febrero de 2020.</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663" y="1993221"/>
            <a:ext cx="3975305" cy="2581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61718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ítulo 1"/>
          <p:cNvSpPr txBox="1">
            <a:spLocks/>
          </p:cNvSpPr>
          <p:nvPr/>
        </p:nvSpPr>
        <p:spPr bwMode="auto">
          <a:xfrm>
            <a:off x="1008112" y="441438"/>
            <a:ext cx="7092280" cy="72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Pronóstico IDEAM</a:t>
            </a:r>
          </a:p>
        </p:txBody>
      </p:sp>
      <p:sp>
        <p:nvSpPr>
          <p:cNvPr id="11" name="Rounded Rectangle 17"/>
          <p:cNvSpPr/>
          <p:nvPr/>
        </p:nvSpPr>
        <p:spPr>
          <a:xfrm>
            <a:off x="710648" y="1645768"/>
            <a:ext cx="3744416" cy="2565970"/>
          </a:xfrm>
          <a:prstGeom prst="roundRect">
            <a:avLst>
              <a:gd name="adj" fmla="val 31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Rectángulo redondeado 1"/>
          <p:cNvSpPr/>
          <p:nvPr/>
        </p:nvSpPr>
        <p:spPr>
          <a:xfrm>
            <a:off x="786684" y="1455628"/>
            <a:ext cx="7535136" cy="3598243"/>
          </a:xfrm>
          <a:prstGeom prst="roundRect">
            <a:avLst/>
          </a:prstGeom>
          <a:ln w="38100">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285750" indent="-285750" algn="just">
              <a:buFont typeface="Arial" panose="020B0604020202020204" pitchFamily="34" charset="0"/>
              <a:buChar char="•"/>
            </a:pPr>
            <a:endParaRPr lang="es-MX" sz="1600" dirty="0">
              <a:latin typeface="Arial" panose="020B0604020202020204" pitchFamily="34" charset="0"/>
              <a:cs typeface="Arial" panose="020B0604020202020204" pitchFamily="34" charset="0"/>
            </a:endParaRPr>
          </a:p>
        </p:txBody>
      </p:sp>
      <p:sp>
        <p:nvSpPr>
          <p:cNvPr id="6" name="CuadroTexto 5"/>
          <p:cNvSpPr txBox="1"/>
          <p:nvPr/>
        </p:nvSpPr>
        <p:spPr>
          <a:xfrm>
            <a:off x="1136584" y="11294104"/>
            <a:ext cx="62125" cy="300300"/>
          </a:xfrm>
          <a:prstGeom prst="rect">
            <a:avLst/>
          </a:prstGeom>
          <a:noFill/>
        </p:spPr>
        <p:txBody>
          <a:bodyPr wrap="square" rtlCol="0">
            <a:spAutoFit/>
          </a:bodyPr>
          <a:lstStyle/>
          <a:p>
            <a:endParaRPr lang="es-ES" dirty="0"/>
          </a:p>
        </p:txBody>
      </p:sp>
      <p:sp>
        <p:nvSpPr>
          <p:cNvPr id="9" name="Rectángulo 8"/>
          <p:cNvSpPr/>
          <p:nvPr/>
        </p:nvSpPr>
        <p:spPr>
          <a:xfrm>
            <a:off x="689308" y="5157192"/>
            <a:ext cx="7704856" cy="246221"/>
          </a:xfrm>
          <a:prstGeom prst="rect">
            <a:avLst/>
          </a:prstGeom>
        </p:spPr>
        <p:txBody>
          <a:bodyPr wrap="square">
            <a:spAutoFit/>
          </a:bodyPr>
          <a:lstStyle/>
          <a:p>
            <a:pPr algn="ctr"/>
            <a:r>
              <a:rPr lang="es-CO" sz="1000" b="1" dirty="0">
                <a:solidFill>
                  <a:srgbClr val="0070C0"/>
                </a:solidFill>
                <a:latin typeface="Arial Narrow" panose="020B0606020202030204" pitchFamily="34" charset="0"/>
              </a:rPr>
              <a:t>Fuente</a:t>
            </a:r>
            <a:r>
              <a:rPr lang="es-CO" sz="1000" dirty="0">
                <a:solidFill>
                  <a:srgbClr val="0070C0"/>
                </a:solidFill>
                <a:latin typeface="Arial Narrow" panose="020B0606020202030204" pitchFamily="34" charset="0"/>
              </a:rPr>
              <a:t>: IDEAM Boletín de predicción climática y recomendación sectorial. Publicación Nº300. 07 de febrero de 2020.</a:t>
            </a:r>
          </a:p>
        </p:txBody>
      </p:sp>
    </p:spTree>
    <p:extLst>
      <p:ext uri="{BB962C8B-B14F-4D97-AF65-F5344CB8AC3E}">
        <p14:creationId xmlns:p14="http://schemas.microsoft.com/office/powerpoint/2010/main" val="24779160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rma libre 9"/>
          <p:cNvSpPr/>
          <p:nvPr/>
        </p:nvSpPr>
        <p:spPr>
          <a:xfrm>
            <a:off x="85533" y="2924944"/>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dirty="0">
                <a:solidFill>
                  <a:schemeClr val="tx1"/>
                </a:solidFill>
                <a:latin typeface="Arial Narrow" panose="020B0606020202030204" pitchFamily="34" charset="0"/>
                <a:cs typeface="Arial" panose="020B0604020202020204" pitchFamily="34" charset="0"/>
              </a:rPr>
              <a:t>6</a:t>
            </a:r>
            <a:r>
              <a:rPr lang="es-ES" sz="4400" b="0" kern="1200" dirty="0">
                <a:solidFill>
                  <a:schemeClr val="tx1"/>
                </a:solidFill>
                <a:latin typeface="Arial Narrow" panose="020B0606020202030204" pitchFamily="34" charset="0"/>
                <a:cs typeface="Arial" panose="020B0604020202020204" pitchFamily="34" charset="0"/>
              </a:rPr>
              <a:t>. Preparación y </a:t>
            </a:r>
            <a:r>
              <a:rPr lang="es-ES" sz="4400" dirty="0">
                <a:solidFill>
                  <a:schemeClr val="tx1"/>
                </a:solidFill>
                <a:latin typeface="Arial Narrow" panose="020B0606020202030204" pitchFamily="34" charset="0"/>
                <a:cs typeface="Arial" panose="020B0604020202020204" pitchFamily="34" charset="0"/>
              </a:rPr>
              <a:t>ejecución de la respuesta</a:t>
            </a:r>
            <a:endParaRPr lang="es-ES" sz="4400" b="0" kern="1200" dirty="0">
              <a:solidFill>
                <a:schemeClr val="tx1"/>
              </a:solidFill>
              <a:latin typeface="Arial Narrow" panose="020B0606020202030204" pitchFamily="34" charset="0"/>
              <a:cs typeface="Arial" panose="020B0604020202020204" pitchFamily="34" charset="0"/>
            </a:endParaRPr>
          </a:p>
        </p:txBody>
      </p:sp>
      <p:sp>
        <p:nvSpPr>
          <p:cNvPr id="3" name="Botón de acción: Inicio 2">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14629867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Título 1"/>
          <p:cNvSpPr txBox="1">
            <a:spLocks/>
          </p:cNvSpPr>
          <p:nvPr/>
        </p:nvSpPr>
        <p:spPr bwMode="auto">
          <a:xfrm>
            <a:off x="971600" y="74712"/>
            <a:ext cx="7124229"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Preparación y Alistamiento IDIGER - Equipamiento</a:t>
            </a:r>
          </a:p>
        </p:txBody>
      </p:sp>
      <p:sp>
        <p:nvSpPr>
          <p:cNvPr id="53317" name="Rectángulo 6"/>
          <p:cNvSpPr>
            <a:spLocks noChangeArrowheads="1"/>
          </p:cNvSpPr>
          <p:nvPr/>
        </p:nvSpPr>
        <p:spPr bwMode="auto">
          <a:xfrm>
            <a:off x="1043607" y="6010969"/>
            <a:ext cx="70567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CO" altLang="es-CO" sz="1000" dirty="0">
                <a:latin typeface="Arial Narrow" panose="020B0606020202030204" pitchFamily="34" charset="0"/>
                <a:ea typeface="Calibri" panose="020F0502020204030204" pitchFamily="34" charset="0"/>
                <a:cs typeface="Arial" panose="020B0604020202020204" pitchFamily="34" charset="0"/>
              </a:rPr>
              <a:t>Recursos disponibles para manejo de inundaciones . CDLR. Febrero 2020</a:t>
            </a:r>
            <a:endParaRPr lang="es-ES" altLang="es-CO" sz="1000" dirty="0">
              <a:latin typeface="Arial Narrow" panose="020B0606020202030204" pitchFamily="34" charset="0"/>
              <a:ea typeface="Calibri" panose="020F0502020204030204" pitchFamily="34" charset="0"/>
              <a:cs typeface="Arial" panose="020B0604020202020204" pitchFamily="34" charset="0"/>
            </a:endParaRPr>
          </a:p>
        </p:txBody>
      </p:sp>
      <p:graphicFrame>
        <p:nvGraphicFramePr>
          <p:cNvPr id="2" name="1 Tabla"/>
          <p:cNvGraphicFramePr>
            <a:graphicFrameLocks noGrp="1"/>
          </p:cNvGraphicFramePr>
          <p:nvPr/>
        </p:nvGraphicFramePr>
        <p:xfrm>
          <a:off x="681484" y="1366837"/>
          <a:ext cx="7789652" cy="4634865"/>
        </p:xfrm>
        <a:graphic>
          <a:graphicData uri="http://schemas.openxmlformats.org/drawingml/2006/table">
            <a:tbl>
              <a:tblPr/>
              <a:tblGrid>
                <a:gridCol w="2815759">
                  <a:extLst>
                    <a:ext uri="{9D8B030D-6E8A-4147-A177-3AD203B41FA5}">
                      <a16:colId xmlns:a16="http://schemas.microsoft.com/office/drawing/2014/main" val="20000"/>
                    </a:ext>
                  </a:extLst>
                </a:gridCol>
                <a:gridCol w="1681121">
                  <a:extLst>
                    <a:ext uri="{9D8B030D-6E8A-4147-A177-3AD203B41FA5}">
                      <a16:colId xmlns:a16="http://schemas.microsoft.com/office/drawing/2014/main" val="20001"/>
                    </a:ext>
                  </a:extLst>
                </a:gridCol>
                <a:gridCol w="2181288">
                  <a:extLst>
                    <a:ext uri="{9D8B030D-6E8A-4147-A177-3AD203B41FA5}">
                      <a16:colId xmlns:a16="http://schemas.microsoft.com/office/drawing/2014/main" val="20002"/>
                    </a:ext>
                  </a:extLst>
                </a:gridCol>
                <a:gridCol w="1111484">
                  <a:extLst>
                    <a:ext uri="{9D8B030D-6E8A-4147-A177-3AD203B41FA5}">
                      <a16:colId xmlns:a16="http://schemas.microsoft.com/office/drawing/2014/main" val="20003"/>
                    </a:ext>
                  </a:extLst>
                </a:gridCol>
              </a:tblGrid>
              <a:tr h="190500">
                <a:tc>
                  <a:txBody>
                    <a:bodyPr/>
                    <a:lstStyle/>
                    <a:p>
                      <a:pPr algn="ctr" fontAlgn="ctr"/>
                      <a:r>
                        <a:rPr lang="es-CO" sz="1400" b="1" i="0" u="none" strike="noStrike" dirty="0">
                          <a:solidFill>
                            <a:srgbClr val="000000"/>
                          </a:solidFill>
                          <a:effectLst/>
                          <a:latin typeface="Arial Narrow" panose="020B0606020202030204" pitchFamily="34" charset="0"/>
                        </a:rPr>
                        <a:t>ELEMENTO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ctr" fontAlgn="ctr"/>
                      <a:r>
                        <a:rPr lang="es-CO" sz="1400" b="1" i="0" u="none" strike="noStrike" dirty="0">
                          <a:solidFill>
                            <a:srgbClr val="000000"/>
                          </a:solidFill>
                          <a:effectLst/>
                          <a:latin typeface="Arial Narrow" panose="020B0606020202030204" pitchFamily="34" charset="0"/>
                        </a:rPr>
                        <a:t>CLASE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ctr" fontAlgn="ctr"/>
                      <a:r>
                        <a:rPr lang="es-CO" sz="1400" b="1" i="0" u="none" strike="noStrike" dirty="0">
                          <a:solidFill>
                            <a:srgbClr val="000000"/>
                          </a:solidFill>
                          <a:effectLst/>
                          <a:latin typeface="Arial Narrow" panose="020B0606020202030204" pitchFamily="34" charset="0"/>
                        </a:rPr>
                        <a:t>TIPO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ctr" fontAlgn="ctr"/>
                      <a:r>
                        <a:rPr lang="es-CO" sz="1400" b="1" i="0" u="none" strike="noStrike" dirty="0">
                          <a:solidFill>
                            <a:srgbClr val="000000"/>
                          </a:solidFill>
                          <a:effectLst/>
                          <a:latin typeface="Arial Narrow" panose="020B0606020202030204" pitchFamily="34" charset="0"/>
                        </a:rPr>
                        <a:t>CANTIDAD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r h="542925">
                <a:tc>
                  <a:txBody>
                    <a:bodyPr/>
                    <a:lstStyle/>
                    <a:p>
                      <a:pPr algn="ctr" fontAlgn="ctr"/>
                      <a:r>
                        <a:rPr lang="es-CO" sz="1400" b="0" i="0" u="none" strike="noStrike" dirty="0">
                          <a:solidFill>
                            <a:srgbClr val="000000"/>
                          </a:solidFill>
                          <a:effectLst/>
                          <a:latin typeface="Arial Narrow" panose="020B0606020202030204" pitchFamily="34" charset="0"/>
                        </a:rPr>
                        <a:t>Motobomba de 2"x2" tipo </a:t>
                      </a:r>
                      <a:r>
                        <a:rPr lang="es-CO" sz="1400" b="0" i="0" u="none" strike="noStrike" dirty="0" err="1">
                          <a:solidFill>
                            <a:srgbClr val="000000"/>
                          </a:solidFill>
                          <a:effectLst/>
                          <a:latin typeface="Arial Narrow" panose="020B0606020202030204" pitchFamily="34" charset="0"/>
                        </a:rPr>
                        <a:t>autocebante</a:t>
                      </a:r>
                      <a:r>
                        <a:rPr lang="es-CO" sz="1400" b="0" i="0" u="none" strike="noStrike" dirty="0">
                          <a:solidFill>
                            <a:srgbClr val="000000"/>
                          </a:solidFill>
                          <a:effectLst/>
                          <a:latin typeface="Arial Narrow" panose="020B0606020202030204" pitchFamily="34" charset="0"/>
                        </a:rPr>
                        <a:t> diésel encendido eléctrico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Motobomba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Autocebante de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1950">
                <a:tc>
                  <a:txBody>
                    <a:bodyPr/>
                    <a:lstStyle/>
                    <a:p>
                      <a:pPr algn="ctr" fontAlgn="ctr"/>
                      <a:r>
                        <a:rPr lang="es-CO" sz="1400" b="0" i="0" u="none" strike="noStrike" dirty="0">
                          <a:solidFill>
                            <a:srgbClr val="000000"/>
                          </a:solidFill>
                          <a:effectLst/>
                          <a:latin typeface="Arial Narrow" panose="020B0606020202030204" pitchFamily="34" charset="0"/>
                        </a:rPr>
                        <a:t>Motobomba </a:t>
                      </a:r>
                      <a:r>
                        <a:rPr lang="es-CO" sz="1400" b="0" i="0" u="none" strike="noStrike" dirty="0" err="1">
                          <a:solidFill>
                            <a:srgbClr val="000000"/>
                          </a:solidFill>
                          <a:effectLst/>
                          <a:latin typeface="Arial Narrow" panose="020B0606020202030204" pitchFamily="34" charset="0"/>
                        </a:rPr>
                        <a:t>autocebante</a:t>
                      </a:r>
                      <a:r>
                        <a:rPr lang="es-CO" sz="1400" b="0" i="0" u="none" strike="noStrike" dirty="0">
                          <a:solidFill>
                            <a:srgbClr val="000000"/>
                          </a:solidFill>
                          <a:effectLst/>
                          <a:latin typeface="Arial Narrow" panose="020B0606020202030204" pitchFamily="34" charset="0"/>
                        </a:rPr>
                        <a:t> </a:t>
                      </a:r>
                      <a:r>
                        <a:rPr lang="es-CO" sz="1400" b="0" i="0" u="none" strike="noStrike" dirty="0" err="1">
                          <a:solidFill>
                            <a:srgbClr val="000000"/>
                          </a:solidFill>
                          <a:effectLst/>
                          <a:latin typeface="Arial Narrow" panose="020B0606020202030204" pitchFamily="34" charset="0"/>
                        </a:rPr>
                        <a:t>lombardini</a:t>
                      </a:r>
                      <a:endParaRPr lang="es-CO" sz="1400" b="0" i="0" u="none" strike="noStrike" dirty="0">
                        <a:solidFill>
                          <a:srgbClr val="000000"/>
                        </a:solidFill>
                        <a:effectLst/>
                        <a:latin typeface="Arial Narrow" panose="020B0606020202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Motobomba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err="1">
                          <a:solidFill>
                            <a:srgbClr val="000000"/>
                          </a:solidFill>
                          <a:effectLst/>
                          <a:latin typeface="Arial Narrow" panose="020B0606020202030204" pitchFamily="34" charset="0"/>
                        </a:rPr>
                        <a:t>Autocebante</a:t>
                      </a:r>
                      <a:r>
                        <a:rPr lang="es-CO" sz="1400" b="0" i="0" u="none" strike="noStrike" dirty="0">
                          <a:solidFill>
                            <a:srgbClr val="000000"/>
                          </a:solidFill>
                          <a:effectLst/>
                          <a:latin typeface="Arial Narrow" panose="020B0606020202030204" pitchFamily="34" charset="0"/>
                        </a:rPr>
                        <a:t> de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r h="361950">
                <a:tc>
                  <a:txBody>
                    <a:bodyPr/>
                    <a:lstStyle/>
                    <a:p>
                      <a:pPr algn="ctr" fontAlgn="ctr"/>
                      <a:r>
                        <a:rPr lang="es-CO" sz="1400" b="0" i="0" u="none" strike="noStrike">
                          <a:solidFill>
                            <a:srgbClr val="000000"/>
                          </a:solidFill>
                          <a:effectLst/>
                          <a:latin typeface="Arial Narrow" panose="020B0606020202030204" pitchFamily="34" charset="0"/>
                        </a:rPr>
                        <a:t>Motobomba autocebante diésel ihm modelo gs150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Motobomba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Autocebante de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1950">
                <a:tc>
                  <a:txBody>
                    <a:bodyPr/>
                    <a:lstStyle/>
                    <a:p>
                      <a:pPr algn="ctr" fontAlgn="ctr"/>
                      <a:r>
                        <a:rPr lang="es-CO" sz="1400" b="0" i="0" u="none" strike="noStrike" dirty="0">
                          <a:solidFill>
                            <a:srgbClr val="000000"/>
                          </a:solidFill>
                          <a:effectLst/>
                          <a:latin typeface="Arial Narrow" panose="020B0606020202030204" pitchFamily="34" charset="0"/>
                        </a:rPr>
                        <a:t>Motobomba </a:t>
                      </a:r>
                      <a:r>
                        <a:rPr lang="es-CO" sz="1400" b="0" i="0" u="none" strike="noStrike" dirty="0" err="1">
                          <a:solidFill>
                            <a:srgbClr val="000000"/>
                          </a:solidFill>
                          <a:effectLst/>
                          <a:latin typeface="Arial Narrow" panose="020B0606020202030204" pitchFamily="34" charset="0"/>
                        </a:rPr>
                        <a:t>univac</a:t>
                      </a:r>
                      <a:r>
                        <a:rPr lang="es-CO" sz="1400" b="0" i="0" u="none" strike="noStrike" dirty="0">
                          <a:solidFill>
                            <a:srgbClr val="000000"/>
                          </a:solidFill>
                          <a:effectLst/>
                          <a:latin typeface="Arial Narrow" panose="020B0606020202030204" pitchFamily="34" charset="0"/>
                        </a:rPr>
                        <a:t> gp-200-60b motor </a:t>
                      </a:r>
                      <a:r>
                        <a:rPr lang="es-CO" sz="1400" b="0" i="0" u="none" strike="noStrike" dirty="0" err="1">
                          <a:solidFill>
                            <a:srgbClr val="000000"/>
                          </a:solidFill>
                          <a:effectLst/>
                          <a:latin typeface="Arial Narrow" panose="020B0606020202030204" pitchFamily="34" charset="0"/>
                        </a:rPr>
                        <a:t>perkins</a:t>
                      </a:r>
                      <a:r>
                        <a:rPr lang="es-CO" sz="1400" b="0" i="0" u="none" strike="noStrike" dirty="0">
                          <a:solidFill>
                            <a:srgbClr val="000000"/>
                          </a:solidFill>
                          <a:effectLst/>
                          <a:latin typeface="Arial Narrow" panose="020B0606020202030204" pitchFamily="34" charset="0"/>
                        </a:rPr>
                        <a:t> - </a:t>
                      </a:r>
                      <a:r>
                        <a:rPr lang="es-CO" sz="1400" b="0" i="0" u="none" strike="noStrike" dirty="0" err="1">
                          <a:solidFill>
                            <a:srgbClr val="000000"/>
                          </a:solidFill>
                          <a:effectLst/>
                          <a:latin typeface="Arial Narrow" panose="020B0606020202030204" pitchFamily="34" charset="0"/>
                        </a:rPr>
                        <a:t>diesel</a:t>
                      </a:r>
                      <a:endParaRPr lang="es-CO" sz="1400" b="0" i="0" u="none" strike="noStrike" dirty="0">
                        <a:solidFill>
                          <a:srgbClr val="000000"/>
                        </a:solidFill>
                        <a:effectLst/>
                        <a:latin typeface="Arial Narrow" panose="020B0606020202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Motobomba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err="1">
                          <a:solidFill>
                            <a:srgbClr val="000000"/>
                          </a:solidFill>
                          <a:effectLst/>
                          <a:latin typeface="Arial Narrow" panose="020B0606020202030204" pitchFamily="34" charset="0"/>
                        </a:rPr>
                        <a:t>Autocebante</a:t>
                      </a:r>
                      <a:r>
                        <a:rPr lang="es-CO" sz="1400" b="0" i="0" u="none" strike="noStrike" dirty="0">
                          <a:solidFill>
                            <a:srgbClr val="000000"/>
                          </a:solidFill>
                          <a:effectLst/>
                          <a:latin typeface="Arial Narrow" panose="020B0606020202030204" pitchFamily="34" charset="0"/>
                        </a:rPr>
                        <a:t> de 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4"/>
                  </a:ext>
                </a:extLst>
              </a:tr>
              <a:tr h="542925">
                <a:tc>
                  <a:txBody>
                    <a:bodyPr/>
                    <a:lstStyle/>
                    <a:p>
                      <a:pPr algn="ctr" fontAlgn="ctr"/>
                      <a:r>
                        <a:rPr lang="es-CO" sz="1400" b="0" i="0" u="none" strike="noStrike">
                          <a:solidFill>
                            <a:srgbClr val="000000"/>
                          </a:solidFill>
                          <a:effectLst/>
                          <a:latin typeface="Arial Narrow" panose="020B0606020202030204" pitchFamily="34" charset="0"/>
                        </a:rPr>
                        <a:t>Electrobomba estacionaria autocebante con motor de 12 hp diámetro de descarga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Electrobomba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Estacionaria de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61950">
                <a:tc>
                  <a:txBody>
                    <a:bodyPr/>
                    <a:lstStyle/>
                    <a:p>
                      <a:pPr algn="ctr" fontAlgn="ctr"/>
                      <a:r>
                        <a:rPr lang="es-CO" sz="1400" b="0" i="0" u="none" strike="noStrike" dirty="0">
                          <a:solidFill>
                            <a:srgbClr val="000000"/>
                          </a:solidFill>
                          <a:effectLst/>
                          <a:latin typeface="Arial Narrow" panose="020B0606020202030204" pitchFamily="34" charset="0"/>
                        </a:rPr>
                        <a:t>Electrobomba estacionaria de 6" tipo monoblock </a:t>
                      </a:r>
                      <a:r>
                        <a:rPr lang="es-CO" sz="1400" b="0" i="0" u="none" strike="noStrike" dirty="0" err="1">
                          <a:solidFill>
                            <a:srgbClr val="000000"/>
                          </a:solidFill>
                          <a:effectLst/>
                          <a:latin typeface="Arial Narrow" panose="020B0606020202030204" pitchFamily="34" charset="0"/>
                        </a:rPr>
                        <a:t>ihm</a:t>
                      </a:r>
                      <a:endParaRPr lang="es-CO" sz="1400" b="0" i="0" u="none" strike="noStrike" dirty="0">
                        <a:solidFill>
                          <a:srgbClr val="000000"/>
                        </a:solidFill>
                        <a:effectLst/>
                        <a:latin typeface="Arial Narrow" panose="020B0606020202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Electrobomba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Estacionaria de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6"/>
                  </a:ext>
                </a:extLst>
              </a:tr>
              <a:tr h="361950">
                <a:tc>
                  <a:txBody>
                    <a:bodyPr/>
                    <a:lstStyle/>
                    <a:p>
                      <a:pPr algn="ctr" fontAlgn="ctr"/>
                      <a:r>
                        <a:rPr lang="es-CO" sz="1400" b="0" i="0" u="none" strike="noStrike">
                          <a:solidFill>
                            <a:srgbClr val="000000"/>
                          </a:solidFill>
                          <a:effectLst/>
                          <a:latin typeface="Arial Narrow" panose="020B0606020202030204" pitchFamily="34" charset="0"/>
                        </a:rPr>
                        <a:t>Bomba sumergible, motor 7,5 hp mod. 2-7,5t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Electrobomba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Sumergible de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61950">
                <a:tc>
                  <a:txBody>
                    <a:bodyPr/>
                    <a:lstStyle/>
                    <a:p>
                      <a:pPr algn="ctr" fontAlgn="ctr"/>
                      <a:r>
                        <a:rPr lang="es-CO" sz="1400" b="0" i="0" u="none" strike="noStrike" dirty="0">
                          <a:solidFill>
                            <a:srgbClr val="000000"/>
                          </a:solidFill>
                          <a:effectLst/>
                          <a:latin typeface="Arial Narrow" panose="020B0606020202030204" pitchFamily="34" charset="0"/>
                        </a:rPr>
                        <a:t>Bomba sumergible, motor 3,0 hp </a:t>
                      </a:r>
                      <a:r>
                        <a:rPr lang="es-CO" sz="1400" b="0" i="0" u="none" strike="noStrike" dirty="0" err="1">
                          <a:solidFill>
                            <a:srgbClr val="000000"/>
                          </a:solidFill>
                          <a:effectLst/>
                          <a:latin typeface="Arial Narrow" panose="020B0606020202030204" pitchFamily="34" charset="0"/>
                        </a:rPr>
                        <a:t>mod</a:t>
                      </a:r>
                      <a:r>
                        <a:rPr lang="es-CO" sz="1400" b="0" i="0" u="none" strike="noStrike" dirty="0">
                          <a:solidFill>
                            <a:srgbClr val="000000"/>
                          </a:solidFill>
                          <a:effectLst/>
                          <a:latin typeface="Arial Narrow" panose="020B0606020202030204" pitchFamily="34" charset="0"/>
                        </a:rPr>
                        <a:t>. Ms 30t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Electrobomba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Sumergible de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s-CO" sz="1400" b="0" i="0" u="none" strike="noStrike" dirty="0">
                          <a:solidFill>
                            <a:srgbClr val="000000"/>
                          </a:solidFill>
                          <a:effectLst/>
                          <a:latin typeface="Arial Narrow" panose="020B0606020202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8"/>
                  </a:ext>
                </a:extLst>
              </a:tr>
              <a:tr h="276225">
                <a:tc>
                  <a:txBody>
                    <a:bodyPr/>
                    <a:lstStyle/>
                    <a:p>
                      <a:pPr algn="ctr" fontAlgn="ctr"/>
                      <a:r>
                        <a:rPr lang="nb-NO" sz="1400" b="0" i="0" u="none" strike="noStrike">
                          <a:solidFill>
                            <a:srgbClr val="000000"/>
                          </a:solidFill>
                          <a:effectLst/>
                          <a:latin typeface="Arial Narrow" panose="020B0606020202030204" pitchFamily="34" charset="0"/>
                        </a:rPr>
                        <a:t>Bomba sumergible itt fly gt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Electrobomba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Sumergible de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400" b="0" i="0" u="none" strike="noStrike">
                          <a:solidFill>
                            <a:srgbClr val="000000"/>
                          </a:solidFill>
                          <a:effectLst/>
                          <a:latin typeface="Arial Narrow" panose="020B060602020203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00050">
                <a:tc gridSpan="4">
                  <a:txBody>
                    <a:bodyPr/>
                    <a:lstStyle/>
                    <a:p>
                      <a:pPr algn="ctr" fontAlgn="ctr"/>
                      <a:r>
                        <a:rPr lang="es-ES" sz="1050" b="0" i="0" u="none" strike="noStrike" dirty="0">
                          <a:solidFill>
                            <a:srgbClr val="000000"/>
                          </a:solidFill>
                          <a:effectLst/>
                          <a:latin typeface="Arial Narrow" panose="020B0606020202030204" pitchFamily="34" charset="0"/>
                        </a:rPr>
                        <a:t>Todos los equipos cuentan con sus accesorios e insumos para su correcta operación y funcionamiento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9444229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ítulo 1"/>
          <p:cNvSpPr txBox="1">
            <a:spLocks/>
          </p:cNvSpPr>
          <p:nvPr/>
        </p:nvSpPr>
        <p:spPr bwMode="auto">
          <a:xfrm>
            <a:off x="1008112" y="171400"/>
            <a:ext cx="7092280" cy="102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latin typeface="Arial Narrow" panose="020B0606020202030204" pitchFamily="34" charset="0"/>
                <a:cs typeface="Arial" panose="020B0604020202020204" pitchFamily="34" charset="0"/>
              </a:rPr>
              <a:t>Centro Distrital Logístico y de Reserva - IDIGER</a:t>
            </a:r>
            <a:endPar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Rounded MT Bold" panose="020F0704030504030204" pitchFamily="34" charset="0"/>
            </a:endParaRPr>
          </a:p>
        </p:txBody>
      </p:sp>
      <p:sp>
        <p:nvSpPr>
          <p:cNvPr id="54277" name="Rectángulo 6"/>
          <p:cNvSpPr>
            <a:spLocks noChangeArrowheads="1"/>
          </p:cNvSpPr>
          <p:nvPr/>
        </p:nvSpPr>
        <p:spPr bwMode="auto">
          <a:xfrm>
            <a:off x="-125383" y="4870600"/>
            <a:ext cx="45365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CO" altLang="es-CO" sz="1000" dirty="0">
                <a:latin typeface="Arial Narrow" panose="020B0606020202030204" pitchFamily="34" charset="0"/>
              </a:rPr>
              <a:t>Ayudas Humanitarias disponibles al 27 de febrero de 2020</a:t>
            </a:r>
          </a:p>
          <a:p>
            <a:pPr algn="ctr"/>
            <a:r>
              <a:rPr lang="es-CO" altLang="es-CO" sz="1000" dirty="0">
                <a:latin typeface="Arial Narrow" panose="020B0606020202030204" pitchFamily="34" charset="0"/>
              </a:rPr>
              <a:t>Fuente. IDIGER. 2020</a:t>
            </a:r>
          </a:p>
        </p:txBody>
      </p:sp>
      <p:pic>
        <p:nvPicPr>
          <p:cNvPr id="7" name="Imagen 6"/>
          <p:cNvPicPr>
            <a:picLocks noChangeAspect="1"/>
          </p:cNvPicPr>
          <p:nvPr/>
        </p:nvPicPr>
        <p:blipFill>
          <a:blip r:embed="rId2"/>
          <a:stretch>
            <a:fillRect/>
          </a:stretch>
        </p:blipFill>
        <p:spPr>
          <a:xfrm>
            <a:off x="4283968" y="2060848"/>
            <a:ext cx="4714243" cy="3144461"/>
          </a:xfrm>
          <a:prstGeom prst="rect">
            <a:avLst/>
          </a:prstGeom>
          <a:ln>
            <a:noFill/>
          </a:ln>
          <a:effectLst>
            <a:outerShdw blurRad="190500" algn="tl" rotWithShape="0">
              <a:srgbClr val="000000">
                <a:alpha val="70000"/>
              </a:srgbClr>
            </a:outerShdw>
          </a:effectLst>
        </p:spPr>
      </p:pic>
      <p:graphicFrame>
        <p:nvGraphicFramePr>
          <p:cNvPr id="3" name="2 Tabla"/>
          <p:cNvGraphicFramePr>
            <a:graphicFrameLocks noGrp="1"/>
          </p:cNvGraphicFramePr>
          <p:nvPr/>
        </p:nvGraphicFramePr>
        <p:xfrm>
          <a:off x="183431" y="2300297"/>
          <a:ext cx="3939995" cy="2504607"/>
        </p:xfrm>
        <a:graphic>
          <a:graphicData uri="http://schemas.openxmlformats.org/drawingml/2006/table">
            <a:tbl>
              <a:tblPr/>
              <a:tblGrid>
                <a:gridCol w="1661246">
                  <a:extLst>
                    <a:ext uri="{9D8B030D-6E8A-4147-A177-3AD203B41FA5}">
                      <a16:colId xmlns:a16="http://schemas.microsoft.com/office/drawing/2014/main" val="20000"/>
                    </a:ext>
                  </a:extLst>
                </a:gridCol>
                <a:gridCol w="991829">
                  <a:extLst>
                    <a:ext uri="{9D8B030D-6E8A-4147-A177-3AD203B41FA5}">
                      <a16:colId xmlns:a16="http://schemas.microsoft.com/office/drawing/2014/main" val="20001"/>
                    </a:ext>
                  </a:extLst>
                </a:gridCol>
                <a:gridCol w="1286920">
                  <a:extLst>
                    <a:ext uri="{9D8B030D-6E8A-4147-A177-3AD203B41FA5}">
                      <a16:colId xmlns:a16="http://schemas.microsoft.com/office/drawing/2014/main" val="20002"/>
                    </a:ext>
                  </a:extLst>
                </a:gridCol>
              </a:tblGrid>
              <a:tr h="190500">
                <a:tc rowSpan="2">
                  <a:txBody>
                    <a:bodyPr/>
                    <a:lstStyle/>
                    <a:p>
                      <a:pPr algn="ctr" fontAlgn="ctr"/>
                      <a:r>
                        <a:rPr lang="es-CO" sz="1100" b="1" i="0" u="none" strike="noStrike" dirty="0">
                          <a:solidFill>
                            <a:srgbClr val="000000"/>
                          </a:solidFill>
                          <a:effectLst/>
                          <a:latin typeface="Arial Narrow" panose="020B0606020202030204" pitchFamily="34" charset="0"/>
                        </a:rPr>
                        <a:t>TIPO DE AYUDA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60000"/>
                        <a:lumOff val="40000"/>
                      </a:schemeClr>
                    </a:solidFill>
                  </a:tcPr>
                </a:tc>
                <a:tc gridSpan="2">
                  <a:txBody>
                    <a:bodyPr/>
                    <a:lstStyle/>
                    <a:p>
                      <a:pPr algn="ctr" fontAlgn="ctr"/>
                      <a:r>
                        <a:rPr lang="es-CO" sz="1100" b="1" i="0" u="none" strike="noStrike" dirty="0">
                          <a:solidFill>
                            <a:srgbClr val="000000"/>
                          </a:solidFill>
                          <a:effectLst/>
                          <a:latin typeface="Arial Narrow" panose="020B0606020202030204" pitchFamily="34" charset="0"/>
                        </a:rPr>
                        <a:t>CANTIDAD DISPONIBLE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es-CO"/>
                    </a:p>
                  </a:txBody>
                  <a:tcPr/>
                </a:tc>
                <a:extLst>
                  <a:ext uri="{0D108BD9-81ED-4DB2-BD59-A6C34878D82A}">
                    <a16:rowId xmlns:a16="http://schemas.microsoft.com/office/drawing/2014/main" val="10000"/>
                  </a:ext>
                </a:extLst>
              </a:tr>
              <a:tr h="190500">
                <a:tc vMerge="1">
                  <a:txBody>
                    <a:bodyPr/>
                    <a:lstStyle/>
                    <a:p>
                      <a:endParaRPr lang="es-CO"/>
                    </a:p>
                  </a:txBody>
                  <a:tcPr/>
                </a:tc>
                <a:tc>
                  <a:txBody>
                    <a:bodyPr/>
                    <a:lstStyle/>
                    <a:p>
                      <a:pPr algn="ctr" fontAlgn="ctr"/>
                      <a:r>
                        <a:rPr lang="es-CO" sz="1100" b="1" i="0" u="none" strike="noStrike">
                          <a:solidFill>
                            <a:srgbClr val="000000"/>
                          </a:solidFill>
                          <a:effectLst/>
                          <a:latin typeface="Arial Narrow" panose="020B0606020202030204" pitchFamily="34" charset="0"/>
                        </a:rPr>
                        <a:t>EN BODEGA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s-CO" sz="1100" b="1" i="0" u="none" strike="noStrike">
                          <a:solidFill>
                            <a:srgbClr val="000000"/>
                          </a:solidFill>
                          <a:effectLst/>
                          <a:latin typeface="Arial Narrow" panose="020B0606020202030204" pitchFamily="34" charset="0"/>
                        </a:rPr>
                        <a:t>EN CONTRATO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0001"/>
                  </a:ext>
                </a:extLst>
              </a:tr>
              <a:tr h="190500">
                <a:tc>
                  <a:txBody>
                    <a:bodyPr/>
                    <a:lstStyle/>
                    <a:p>
                      <a:pPr algn="ctr" fontAlgn="ctr"/>
                      <a:r>
                        <a:rPr lang="es-CO" sz="1100" b="0" i="0" u="none" strike="noStrike">
                          <a:solidFill>
                            <a:srgbClr val="000000"/>
                          </a:solidFill>
                          <a:effectLst/>
                          <a:latin typeface="Arial Narrow" panose="020B0606020202030204" pitchFamily="34" charset="0"/>
                        </a:rPr>
                        <a:t>ALMOHADAS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90500">
                <a:tc>
                  <a:txBody>
                    <a:bodyPr/>
                    <a:lstStyle/>
                    <a:p>
                      <a:pPr algn="ctr" fontAlgn="ctr"/>
                      <a:r>
                        <a:rPr lang="es-CO" sz="1100" b="0" i="0" u="none" strike="noStrike">
                          <a:solidFill>
                            <a:srgbClr val="000000"/>
                          </a:solidFill>
                          <a:effectLst/>
                          <a:latin typeface="Arial Narrow" panose="020B0606020202030204" pitchFamily="34" charset="0"/>
                        </a:rPr>
                        <a:t>COLCHONETAS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90500">
                <a:tc>
                  <a:txBody>
                    <a:bodyPr/>
                    <a:lstStyle/>
                    <a:p>
                      <a:pPr algn="ctr" fontAlgn="ctr"/>
                      <a:r>
                        <a:rPr lang="es-CO" sz="1100" b="0" i="0" u="none" strike="noStrike">
                          <a:solidFill>
                            <a:srgbClr val="000000"/>
                          </a:solidFill>
                          <a:effectLst/>
                          <a:latin typeface="Arial Narrow" panose="020B0606020202030204" pitchFamily="34" charset="0"/>
                        </a:rPr>
                        <a:t>FRAZADAS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1385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190500">
                <a:tc>
                  <a:txBody>
                    <a:bodyPr/>
                    <a:lstStyle/>
                    <a:p>
                      <a:pPr algn="ctr" fontAlgn="ctr"/>
                      <a:r>
                        <a:rPr lang="es-CO" sz="1100" b="0" i="0" u="none" strike="noStrike">
                          <a:solidFill>
                            <a:srgbClr val="000000"/>
                          </a:solidFill>
                          <a:effectLst/>
                          <a:latin typeface="Arial Narrow" panose="020B0606020202030204" pitchFamily="34" charset="0"/>
                        </a:rPr>
                        <a:t>KITS LIMPIEZA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624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190500">
                <a:tc>
                  <a:txBody>
                    <a:bodyPr/>
                    <a:lstStyle/>
                    <a:p>
                      <a:pPr algn="ctr" fontAlgn="ctr"/>
                      <a:r>
                        <a:rPr lang="es-CO" sz="1100" b="0" i="0" u="none" strike="noStrike">
                          <a:solidFill>
                            <a:srgbClr val="000000"/>
                          </a:solidFill>
                          <a:effectLst/>
                          <a:latin typeface="Arial Narrow" panose="020B0606020202030204" pitchFamily="34" charset="0"/>
                        </a:rPr>
                        <a:t>KITS COCINA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797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190500">
                <a:tc>
                  <a:txBody>
                    <a:bodyPr/>
                    <a:lstStyle/>
                    <a:p>
                      <a:pPr algn="ctr" fontAlgn="ctr"/>
                      <a:r>
                        <a:rPr lang="es-CO" sz="1100" b="0" i="0" u="none" strike="noStrike">
                          <a:solidFill>
                            <a:srgbClr val="000000"/>
                          </a:solidFill>
                          <a:effectLst/>
                          <a:latin typeface="Arial Narrow" panose="020B0606020202030204" pitchFamily="34" charset="0"/>
                        </a:rPr>
                        <a:t>ESTUFAS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765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190500">
                <a:tc>
                  <a:txBody>
                    <a:bodyPr/>
                    <a:lstStyle/>
                    <a:p>
                      <a:pPr algn="ctr" fontAlgn="ctr"/>
                      <a:r>
                        <a:rPr lang="es-CO" sz="1100" b="0" i="0" u="none" strike="noStrike">
                          <a:solidFill>
                            <a:srgbClr val="000000"/>
                          </a:solidFill>
                          <a:effectLst/>
                          <a:latin typeface="Arial Narrow" panose="020B0606020202030204" pitchFamily="34" charset="0"/>
                        </a:rPr>
                        <a:t>TEJAS DE ZINC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1657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Arial Narrow" panose="020B0606020202030204" pitchFamily="34" charset="0"/>
                        </a:rPr>
                        <a:t>Ferretería*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190500">
                <a:tc>
                  <a:txBody>
                    <a:bodyPr/>
                    <a:lstStyle/>
                    <a:p>
                      <a:pPr algn="ctr" fontAlgn="ctr"/>
                      <a:r>
                        <a:rPr lang="es-CO" sz="1100" b="0" i="0" u="none" strike="noStrike">
                          <a:solidFill>
                            <a:srgbClr val="000000"/>
                          </a:solidFill>
                          <a:effectLst/>
                          <a:latin typeface="Arial Narrow" panose="020B0606020202030204" pitchFamily="34" charset="0"/>
                        </a:rPr>
                        <a:t>SÁBANAS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190500">
                <a:tc>
                  <a:txBody>
                    <a:bodyPr/>
                    <a:lstStyle/>
                    <a:p>
                      <a:pPr algn="ctr" fontAlgn="ctr"/>
                      <a:r>
                        <a:rPr lang="es-CO" sz="1100" b="0" i="0" u="none" strike="noStrike">
                          <a:solidFill>
                            <a:srgbClr val="000000"/>
                          </a:solidFill>
                          <a:effectLst/>
                          <a:latin typeface="Arial Narrow" panose="020B0606020202030204" pitchFamily="34" charset="0"/>
                        </a:rPr>
                        <a:t>PIJAMAS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4.424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1500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190500">
                <a:tc>
                  <a:txBody>
                    <a:bodyPr/>
                    <a:lstStyle/>
                    <a:p>
                      <a:pPr algn="ctr" fontAlgn="ctr"/>
                      <a:r>
                        <a:rPr lang="es-CO" sz="1100" b="0" i="0" u="none" strike="noStrike">
                          <a:solidFill>
                            <a:srgbClr val="000000"/>
                          </a:solidFill>
                          <a:effectLst/>
                          <a:latin typeface="Arial Narrow" panose="020B0606020202030204" pitchFamily="34" charset="0"/>
                        </a:rPr>
                        <a:t>CAMAROTES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a:solidFill>
                            <a:srgbClr val="000000"/>
                          </a:solidFill>
                          <a:effectLst/>
                          <a:latin typeface="Arial Narrow" panose="020B060602020203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218607">
                <a:tc gridSpan="3">
                  <a:txBody>
                    <a:bodyPr/>
                    <a:lstStyle/>
                    <a:p>
                      <a:pPr algn="ctr" fontAlgn="ctr"/>
                      <a:r>
                        <a:rPr lang="es-CO" sz="1100" b="0" i="0" u="none" strike="noStrike" dirty="0">
                          <a:solidFill>
                            <a:srgbClr val="000000"/>
                          </a:solidFill>
                          <a:effectLst/>
                          <a:latin typeface="Arial Narrow" panose="020B0606020202030204" pitchFamily="34" charset="0"/>
                        </a:rPr>
                        <a:t>*Elementos  de ferretería en diferentes cantidades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6397176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a"/>
          <p:cNvGraphicFramePr>
            <a:graphicFrameLocks noGrp="1"/>
          </p:cNvGraphicFramePr>
          <p:nvPr/>
        </p:nvGraphicFramePr>
        <p:xfrm>
          <a:off x="1995325" y="2564903"/>
          <a:ext cx="4968552" cy="3439081"/>
        </p:xfrm>
        <a:graphic>
          <a:graphicData uri="http://schemas.openxmlformats.org/drawingml/2006/table">
            <a:tbl>
              <a:tblPr firstRow="1" firstCol="1" bandRow="1"/>
              <a:tblGrid>
                <a:gridCol w="3384376">
                  <a:extLst>
                    <a:ext uri="{9D8B030D-6E8A-4147-A177-3AD203B41FA5}">
                      <a16:colId xmlns:a16="http://schemas.microsoft.com/office/drawing/2014/main" val="20000"/>
                    </a:ext>
                  </a:extLst>
                </a:gridCol>
                <a:gridCol w="1584176">
                  <a:extLst>
                    <a:ext uri="{9D8B030D-6E8A-4147-A177-3AD203B41FA5}">
                      <a16:colId xmlns:a16="http://schemas.microsoft.com/office/drawing/2014/main" val="20001"/>
                    </a:ext>
                  </a:extLst>
                </a:gridCol>
              </a:tblGrid>
              <a:tr h="368473">
                <a:tc>
                  <a:txBody>
                    <a:bodyPr/>
                    <a:lstStyle/>
                    <a:p>
                      <a:pPr algn="ctr">
                        <a:spcAft>
                          <a:spcPts val="0"/>
                        </a:spcAft>
                      </a:pPr>
                      <a:r>
                        <a:rPr lang="es-ES_tradnl" sz="1600" b="1" dirty="0">
                          <a:solidFill>
                            <a:schemeClr val="tx1"/>
                          </a:solidFill>
                          <a:effectLst/>
                          <a:latin typeface="Arial Narrow" panose="020B0606020202030204" pitchFamily="34" charset="0"/>
                          <a:ea typeface="Times New Roman"/>
                          <a:cs typeface="Arial"/>
                        </a:rPr>
                        <a:t>Recursos</a:t>
                      </a:r>
                      <a:endParaRPr lang="es-CO" sz="1400" dirty="0">
                        <a:solidFill>
                          <a:schemeClr val="tx1"/>
                        </a:solidFill>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ctr">
                        <a:spcAft>
                          <a:spcPts val="0"/>
                        </a:spcAft>
                      </a:pPr>
                      <a:r>
                        <a:rPr lang="es-ES_tradnl" sz="1600" b="1" dirty="0">
                          <a:solidFill>
                            <a:schemeClr val="tx1"/>
                          </a:solidFill>
                          <a:effectLst/>
                          <a:latin typeface="Arial Narrow" panose="020B0606020202030204" pitchFamily="34" charset="0"/>
                          <a:ea typeface="Times New Roman"/>
                          <a:cs typeface="Arial"/>
                        </a:rPr>
                        <a:t>Cantidad</a:t>
                      </a:r>
                      <a:endParaRPr lang="es-CO" sz="1400" dirty="0">
                        <a:solidFill>
                          <a:schemeClr val="tx1"/>
                        </a:solidFill>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Cargadores Frontales</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600" dirty="0">
                          <a:effectLst/>
                          <a:latin typeface="Arial Narrow" panose="020B0606020202030204" pitchFamily="34" charset="0"/>
                          <a:ea typeface="Times New Roman"/>
                          <a:cs typeface="Arial"/>
                        </a:rPr>
                        <a:t>2</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Retroexcavadoras Tipo Oruga</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600">
                          <a:effectLst/>
                          <a:latin typeface="Arial Narrow" panose="020B0606020202030204" pitchFamily="34" charset="0"/>
                          <a:ea typeface="Times New Roman"/>
                          <a:cs typeface="Arial"/>
                        </a:rPr>
                        <a:t>1</a:t>
                      </a:r>
                      <a:endParaRPr lang="es-CO" sz="140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Retroexcavadoras Tipo Pajarita</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600">
                          <a:effectLst/>
                          <a:latin typeface="Arial Narrow" panose="020B0606020202030204" pitchFamily="34" charset="0"/>
                          <a:ea typeface="Times New Roman"/>
                          <a:cs typeface="Arial"/>
                        </a:rPr>
                        <a:t>3</a:t>
                      </a:r>
                      <a:endParaRPr lang="es-CO" sz="140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Minicargadores</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400">
                          <a:effectLst/>
                          <a:latin typeface="Arial Narrow" panose="020B0606020202030204" pitchFamily="34" charset="0"/>
                          <a:ea typeface="Times New Roman"/>
                          <a:cs typeface="Arial"/>
                        </a:rPr>
                        <a:t>3</a:t>
                      </a:r>
                      <a:endParaRPr lang="es-CO" sz="140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Volquetas Sencillas</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400">
                          <a:effectLst/>
                          <a:latin typeface="Arial Narrow" panose="020B0606020202030204" pitchFamily="34" charset="0"/>
                          <a:ea typeface="Times New Roman"/>
                          <a:cs typeface="Arial"/>
                        </a:rPr>
                        <a:t>2</a:t>
                      </a:r>
                      <a:endParaRPr lang="es-CO" sz="140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Grúas tipo planchón</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400">
                          <a:effectLst/>
                          <a:latin typeface="Arial Narrow" panose="020B0606020202030204" pitchFamily="34" charset="0"/>
                          <a:ea typeface="Times New Roman"/>
                          <a:cs typeface="Arial"/>
                        </a:rPr>
                        <a:t>2</a:t>
                      </a:r>
                      <a:endParaRPr lang="es-CO" sz="140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Volquetas Doble troque</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400">
                          <a:effectLst/>
                          <a:latin typeface="Arial Narrow" panose="020B0606020202030204" pitchFamily="34" charset="0"/>
                          <a:ea typeface="Times New Roman"/>
                          <a:cs typeface="Arial"/>
                        </a:rPr>
                        <a:t>6</a:t>
                      </a:r>
                      <a:endParaRPr lang="es-CO" sz="140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83826">
                <a:tc>
                  <a:txBody>
                    <a:bodyPr/>
                    <a:lstStyle/>
                    <a:p>
                      <a:pPr algn="l">
                        <a:spcAft>
                          <a:spcPts val="0"/>
                        </a:spcAft>
                      </a:pPr>
                      <a:r>
                        <a:rPr lang="es-ES" sz="1600" dirty="0">
                          <a:effectLst/>
                          <a:latin typeface="Arial Narrow" panose="020B0606020202030204" pitchFamily="34" charset="0"/>
                          <a:ea typeface="Times New Roman"/>
                          <a:cs typeface="Arial"/>
                        </a:rPr>
                        <a:t>Operarios</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s-ES" sz="1400" dirty="0">
                          <a:effectLst/>
                          <a:latin typeface="Arial Narrow" panose="020B0606020202030204" pitchFamily="34" charset="0"/>
                          <a:ea typeface="Times New Roman"/>
                          <a:cs typeface="Arial"/>
                        </a:rPr>
                        <a:t>120</a:t>
                      </a:r>
                      <a:endParaRPr lang="es-CO" sz="1400" dirty="0">
                        <a:effectLst/>
                        <a:latin typeface="Arial Narrow" panose="020B0606020202030204" pitchFamily="34" charset="0"/>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bl>
          </a:graphicData>
        </a:graphic>
      </p:graphicFrame>
      <p:sp>
        <p:nvSpPr>
          <p:cNvPr id="6" name="5 CuadroTexto"/>
          <p:cNvSpPr txBox="1"/>
          <p:nvPr/>
        </p:nvSpPr>
        <p:spPr>
          <a:xfrm>
            <a:off x="2661060" y="1930708"/>
            <a:ext cx="3821880" cy="646331"/>
          </a:xfrm>
          <a:prstGeom prst="rect">
            <a:avLst/>
          </a:prstGeom>
          <a:noFill/>
        </p:spPr>
        <p:txBody>
          <a:bodyPr wrap="none" rtlCol="0">
            <a:spAutoFit/>
          </a:bodyPr>
          <a:lstStyle/>
          <a:p>
            <a:r>
              <a:rPr lang="es-CO" b="1" dirty="0">
                <a:latin typeface="Arial Narrow" panose="020B0606020202030204" pitchFamily="34" charset="0"/>
              </a:rPr>
              <a:t>Recursos disponibles para emergencias</a:t>
            </a:r>
          </a:p>
          <a:p>
            <a:endParaRPr lang="es-CO" dirty="0">
              <a:latin typeface="Arial Narrow" panose="020B0606020202030204" pitchFamily="34" charset="0"/>
            </a:endParaRPr>
          </a:p>
        </p:txBody>
      </p:sp>
      <p:sp>
        <p:nvSpPr>
          <p:cNvPr id="7" name="Título 1"/>
          <p:cNvSpPr txBox="1">
            <a:spLocks/>
          </p:cNvSpPr>
          <p:nvPr/>
        </p:nvSpPr>
        <p:spPr bwMode="auto">
          <a:xfrm>
            <a:off x="1115616" y="133550"/>
            <a:ext cx="6984776"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Limpieza de Canales, Vallados y Quebradas Convenio EAAB ESP - FONDIGER </a:t>
            </a:r>
          </a:p>
        </p:txBody>
      </p:sp>
      <p:sp>
        <p:nvSpPr>
          <p:cNvPr id="8" name="CuadroTexto 24"/>
          <p:cNvSpPr txBox="1"/>
          <p:nvPr/>
        </p:nvSpPr>
        <p:spPr>
          <a:xfrm>
            <a:off x="251520" y="1196752"/>
            <a:ext cx="5400837" cy="369332"/>
          </a:xfrm>
          <a:prstGeom prst="rect">
            <a:avLst/>
          </a:prstGeom>
          <a:noFill/>
        </p:spPr>
        <p:txBody>
          <a:bodyPr wrap="none" rtlCol="0">
            <a:spAutoFit/>
          </a:bodyPr>
          <a:lstStyle/>
          <a:p>
            <a:r>
              <a:rPr lang="es-ES_tradnl" b="1" dirty="0">
                <a:latin typeface="Arial Narrow" panose="020B0606020202030204" pitchFamily="34" charset="0"/>
              </a:rPr>
              <a:t>Actividades Convenio interadministrativo No. 444 de 2017</a:t>
            </a:r>
            <a:endParaRPr lang="es-ES" b="1" dirty="0">
              <a:latin typeface="Arial Narrow" panose="020B0606020202030204" pitchFamily="34" charset="0"/>
            </a:endParaRPr>
          </a:p>
        </p:txBody>
      </p:sp>
    </p:spTree>
    <p:extLst>
      <p:ext uri="{BB962C8B-B14F-4D97-AF65-F5344CB8AC3E}">
        <p14:creationId xmlns:p14="http://schemas.microsoft.com/office/powerpoint/2010/main" val="19279970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bwMode="auto">
          <a:xfrm>
            <a:off x="288032" y="205558"/>
            <a:ext cx="8604448" cy="84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6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Apoyo en respuesta a emergencias</a:t>
            </a:r>
          </a:p>
        </p:txBody>
      </p:sp>
      <p:sp>
        <p:nvSpPr>
          <p:cNvPr id="8" name="CuadroTexto 24"/>
          <p:cNvSpPr txBox="1"/>
          <p:nvPr/>
        </p:nvSpPr>
        <p:spPr>
          <a:xfrm>
            <a:off x="35496" y="1204252"/>
            <a:ext cx="4428491" cy="646331"/>
          </a:xfrm>
          <a:prstGeom prst="rect">
            <a:avLst/>
          </a:prstGeom>
          <a:noFill/>
        </p:spPr>
        <p:txBody>
          <a:bodyPr wrap="square" rtlCol="0">
            <a:spAutoFit/>
          </a:bodyPr>
          <a:lstStyle/>
          <a:p>
            <a:pPr algn="ctr"/>
            <a:r>
              <a:rPr lang="es-ES_tradnl" b="1" dirty="0">
                <a:latin typeface="Arial Narrow" panose="020B0606020202030204" pitchFamily="34" charset="0"/>
              </a:rPr>
              <a:t>Convenio de cooperación No. 506 de 2019</a:t>
            </a:r>
          </a:p>
          <a:p>
            <a:pPr algn="ctr"/>
            <a:r>
              <a:rPr lang="es-ES_tradnl" b="1" dirty="0">
                <a:latin typeface="Arial Narrow" panose="020B0606020202030204" pitchFamily="34" charset="0"/>
              </a:rPr>
              <a:t>Cruz Roja - IDIGER</a:t>
            </a:r>
            <a:endParaRPr lang="es-ES" b="1" dirty="0">
              <a:latin typeface="Arial Narrow" panose="020B0606020202030204" pitchFamily="34" charset="0"/>
            </a:endParaRPr>
          </a:p>
        </p:txBody>
      </p:sp>
      <p:sp>
        <p:nvSpPr>
          <p:cNvPr id="9" name="CuadroTexto 24"/>
          <p:cNvSpPr txBox="1"/>
          <p:nvPr/>
        </p:nvSpPr>
        <p:spPr>
          <a:xfrm>
            <a:off x="4725171" y="1214533"/>
            <a:ext cx="4311326" cy="646331"/>
          </a:xfrm>
          <a:prstGeom prst="rect">
            <a:avLst/>
          </a:prstGeom>
          <a:noFill/>
        </p:spPr>
        <p:txBody>
          <a:bodyPr wrap="square" rtlCol="0">
            <a:spAutoFit/>
          </a:bodyPr>
          <a:lstStyle/>
          <a:p>
            <a:pPr algn="ctr"/>
            <a:r>
              <a:rPr lang="es-ES_tradnl" b="1" dirty="0">
                <a:latin typeface="Arial Narrow" panose="020B0606020202030204" pitchFamily="34" charset="0"/>
              </a:rPr>
              <a:t>Contrato No. 519 de 2019</a:t>
            </a:r>
          </a:p>
          <a:p>
            <a:pPr algn="ctr"/>
            <a:r>
              <a:rPr lang="es-ES_tradnl" b="1" dirty="0">
                <a:latin typeface="Arial Narrow" panose="020B0606020202030204" pitchFamily="34" charset="0"/>
              </a:rPr>
              <a:t>Defensa Civil - IDIGER</a:t>
            </a:r>
            <a:endParaRPr lang="es-ES" b="1" dirty="0">
              <a:latin typeface="Arial Narrow" panose="020B0606020202030204" pitchFamily="34" charset="0"/>
            </a:endParaRPr>
          </a:p>
        </p:txBody>
      </p:sp>
      <p:graphicFrame>
        <p:nvGraphicFramePr>
          <p:cNvPr id="10" name="Tabla 6"/>
          <p:cNvGraphicFramePr>
            <a:graphicFrameLocks noGrp="1"/>
          </p:cNvGraphicFramePr>
          <p:nvPr/>
        </p:nvGraphicFramePr>
        <p:xfrm>
          <a:off x="288032" y="2148575"/>
          <a:ext cx="4089783" cy="2243182"/>
        </p:xfrm>
        <a:graphic>
          <a:graphicData uri="http://schemas.openxmlformats.org/drawingml/2006/table">
            <a:tbl>
              <a:tblPr firstRow="1" firstCol="1" bandRow="1">
                <a:tableStyleId>{5940675A-B579-460E-94D1-54222C63F5DA}</a:tableStyleId>
              </a:tblPr>
              <a:tblGrid>
                <a:gridCol w="2793639">
                  <a:extLst>
                    <a:ext uri="{9D8B030D-6E8A-4147-A177-3AD203B41FA5}">
                      <a16:colId xmlns:a16="http://schemas.microsoft.com/office/drawing/2014/main" val="20000"/>
                    </a:ext>
                  </a:extLst>
                </a:gridCol>
                <a:gridCol w="1296144">
                  <a:extLst>
                    <a:ext uri="{9D8B030D-6E8A-4147-A177-3AD203B41FA5}">
                      <a16:colId xmlns:a16="http://schemas.microsoft.com/office/drawing/2014/main" val="20001"/>
                    </a:ext>
                  </a:extLst>
                </a:gridCol>
              </a:tblGrid>
              <a:tr h="222431">
                <a:tc>
                  <a:txBody>
                    <a:bodyPr/>
                    <a:lstStyle/>
                    <a:p>
                      <a:pPr algn="ctr">
                        <a:spcAft>
                          <a:spcPts val="0"/>
                        </a:spcAft>
                      </a:pPr>
                      <a:r>
                        <a:rPr lang="es-ES_tradnl" sz="1200" b="1" dirty="0">
                          <a:effectLst/>
                          <a:latin typeface="Arial Narrow" panose="020B0606020202030204" pitchFamily="34" charset="0"/>
                        </a:rPr>
                        <a:t>RECURSO</a:t>
                      </a:r>
                      <a:endParaRPr lang="es-ES" sz="1600" b="1" dirty="0">
                        <a:solidFill>
                          <a:schemeClr val="bg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Aft>
                          <a:spcPts val="0"/>
                        </a:spcAft>
                      </a:pPr>
                      <a:r>
                        <a:rPr lang="es-ES_tradnl" sz="1200" b="1" dirty="0">
                          <a:effectLst/>
                          <a:latin typeface="Arial Narrow" panose="020B0606020202030204" pitchFamily="34" charset="0"/>
                        </a:rPr>
                        <a:t>CANTIDAD</a:t>
                      </a:r>
                      <a:endParaRPr lang="es-ES" sz="1600" b="1" dirty="0">
                        <a:solidFill>
                          <a:schemeClr val="bg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extLst>
                  <a:ext uri="{0D108BD9-81ED-4DB2-BD59-A6C34878D82A}">
                    <a16:rowId xmlns:a16="http://schemas.microsoft.com/office/drawing/2014/main" val="10000"/>
                  </a:ext>
                </a:extLst>
              </a:tr>
              <a:tr h="194181">
                <a:tc gridSpan="2">
                  <a:txBody>
                    <a:bodyPr/>
                    <a:lstStyle/>
                    <a:p>
                      <a:pPr algn="ctr">
                        <a:spcAft>
                          <a:spcPts val="0"/>
                        </a:spcAft>
                      </a:pPr>
                      <a:r>
                        <a:rPr lang="es-ES" sz="1600" dirty="0">
                          <a:effectLst/>
                          <a:latin typeface="Arial Narrow" panose="020B0606020202030204" pitchFamily="34" charset="0"/>
                        </a:rPr>
                        <a:t>Unidad</a:t>
                      </a:r>
                      <a:r>
                        <a:rPr lang="es-ES" sz="1600" baseline="0" dirty="0">
                          <a:effectLst/>
                          <a:latin typeface="Arial Narrow" panose="020B0606020202030204" pitchFamily="34" charset="0"/>
                        </a:rPr>
                        <a:t> Integral de Respuesta 16 </a:t>
                      </a:r>
                      <a:r>
                        <a:rPr lang="es-ES" sz="1600" baseline="0" dirty="0" err="1">
                          <a:effectLst/>
                          <a:latin typeface="Arial Narrow" panose="020B0606020202030204" pitchFamily="34" charset="0"/>
                        </a:rPr>
                        <a:t>hrs</a:t>
                      </a:r>
                      <a:endParaRPr lang="es-ES" sz="1600" baseline="0" dirty="0">
                        <a:effectLst/>
                        <a:latin typeface="Arial Narrow" panose="020B0606020202030204" pitchFamily="34" charset="0"/>
                      </a:endParaRPr>
                    </a:p>
                    <a:p>
                      <a:pPr algn="ctr">
                        <a:spcAft>
                          <a:spcPts val="0"/>
                        </a:spcAft>
                      </a:pPr>
                      <a:r>
                        <a:rPr lang="es-ES" sz="1600" baseline="0" dirty="0">
                          <a:effectLst/>
                          <a:latin typeface="Arial Narrow" panose="020B0606020202030204" pitchFamily="34" charset="0"/>
                        </a:rPr>
                        <a:t>Disponible hasta el 19 de abril</a:t>
                      </a:r>
                    </a:p>
                    <a:p>
                      <a:pPr algn="ctr">
                        <a:spcAft>
                          <a:spcPts val="0"/>
                        </a:spcAft>
                      </a:pPr>
                      <a:r>
                        <a:rPr lang="es-ES" sz="1600" baseline="0" dirty="0">
                          <a:effectLst/>
                          <a:latin typeface="Arial Narrow" panose="020B0606020202030204" pitchFamily="34" charset="0"/>
                        </a:rPr>
                        <a:t>(6:00 – 22:00 </a:t>
                      </a:r>
                      <a:r>
                        <a:rPr lang="es-ES" sz="1600" baseline="0" dirty="0" err="1">
                          <a:effectLst/>
                          <a:latin typeface="Arial Narrow" panose="020B0606020202030204" pitchFamily="34" charset="0"/>
                        </a:rPr>
                        <a:t>hrs</a:t>
                      </a:r>
                      <a:r>
                        <a:rPr lang="es-ES" sz="1600" baseline="0" dirty="0">
                          <a:effectLst/>
                          <a:latin typeface="Arial Narrow" panose="020B0606020202030204" pitchFamily="34" charset="0"/>
                        </a:rPr>
                        <a:t>)</a:t>
                      </a:r>
                      <a:endParaRPr lang="es-ES" sz="16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ctr">
                        <a:spcAft>
                          <a:spcPts val="0"/>
                        </a:spcAft>
                      </a:pPr>
                      <a:endParaRPr lang="es-E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r h="194181">
                <a:tc>
                  <a:txBody>
                    <a:bodyPr/>
                    <a:lstStyle/>
                    <a:p>
                      <a:pPr algn="just">
                        <a:spcAft>
                          <a:spcPts val="0"/>
                        </a:spcAft>
                      </a:pPr>
                      <a:r>
                        <a:rPr lang="es-ES_tradnl" sz="1400" dirty="0">
                          <a:effectLst/>
                          <a:latin typeface="Arial Narrow" panose="020B0606020202030204" pitchFamily="34" charset="0"/>
                        </a:rPr>
                        <a:t>Vehículo de respuesta con dotación para respuesta inicial en salud y rescate</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400" dirty="0">
                          <a:effectLst/>
                          <a:latin typeface="Arial Narrow" panose="020B0606020202030204" pitchFamily="34" charset="0"/>
                        </a:rPr>
                        <a:t>1</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222431">
                <a:tc>
                  <a:txBody>
                    <a:bodyPr/>
                    <a:lstStyle/>
                    <a:p>
                      <a:pPr algn="just">
                        <a:spcAft>
                          <a:spcPts val="0"/>
                        </a:spcAft>
                      </a:pPr>
                      <a:r>
                        <a:rPr lang="es-ES_tradnl" sz="1400" dirty="0" err="1">
                          <a:effectLst/>
                          <a:latin typeface="Arial Narrow" panose="020B0606020202030204" pitchFamily="34" charset="0"/>
                        </a:rPr>
                        <a:t>Radioperador</a:t>
                      </a:r>
                      <a:r>
                        <a:rPr lang="es-ES_tradnl" sz="1400" dirty="0">
                          <a:effectLst/>
                          <a:latin typeface="Arial Narrow" panose="020B0606020202030204" pitchFamily="34" charset="0"/>
                        </a:rPr>
                        <a:t> (1 x turnos 8hrs)</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400" dirty="0">
                          <a:effectLst/>
                          <a:latin typeface="Arial Narrow" panose="020B0606020202030204" pitchFamily="34" charset="0"/>
                        </a:rPr>
                        <a:t>3</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222431">
                <a:tc>
                  <a:txBody>
                    <a:bodyPr/>
                    <a:lstStyle/>
                    <a:p>
                      <a:pPr algn="just">
                        <a:spcAft>
                          <a:spcPts val="0"/>
                        </a:spcAft>
                      </a:pPr>
                      <a:r>
                        <a:rPr lang="es-ES_tradnl" sz="1400" dirty="0">
                          <a:effectLst/>
                          <a:latin typeface="Arial Narrow" panose="020B0606020202030204" pitchFamily="34" charset="0"/>
                        </a:rPr>
                        <a:t>Tripulación (1</a:t>
                      </a:r>
                      <a:r>
                        <a:rPr lang="es-ES_tradnl" sz="1400" baseline="0" dirty="0">
                          <a:effectLst/>
                          <a:latin typeface="Arial Narrow" panose="020B0606020202030204" pitchFamily="34" charset="0"/>
                        </a:rPr>
                        <a:t> psicólogo, 1 auxiliar de enfermería, 2 técnicos respuesta, 1 conductor. </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spcAft>
                          <a:spcPts val="0"/>
                        </a:spcAft>
                      </a:pPr>
                      <a:r>
                        <a:rPr lang="es-ES_tradnl" sz="1400" dirty="0">
                          <a:effectLst/>
                          <a:latin typeface="Arial Narrow" panose="020B0606020202030204" pitchFamily="34" charset="0"/>
                        </a:rPr>
                        <a:t>10</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bl>
          </a:graphicData>
        </a:graphic>
      </p:graphicFrame>
      <p:graphicFrame>
        <p:nvGraphicFramePr>
          <p:cNvPr id="11" name="Tabla 6"/>
          <p:cNvGraphicFramePr>
            <a:graphicFrameLocks noGrp="1"/>
          </p:cNvGraphicFramePr>
          <p:nvPr/>
        </p:nvGraphicFramePr>
        <p:xfrm>
          <a:off x="4725171" y="2132856"/>
          <a:ext cx="4089783" cy="1603102"/>
        </p:xfrm>
        <a:graphic>
          <a:graphicData uri="http://schemas.openxmlformats.org/drawingml/2006/table">
            <a:tbl>
              <a:tblPr firstRow="1" firstCol="1" bandRow="1">
                <a:tableStyleId>{5940675A-B579-460E-94D1-54222C63F5DA}</a:tableStyleId>
              </a:tblPr>
              <a:tblGrid>
                <a:gridCol w="2793639">
                  <a:extLst>
                    <a:ext uri="{9D8B030D-6E8A-4147-A177-3AD203B41FA5}">
                      <a16:colId xmlns:a16="http://schemas.microsoft.com/office/drawing/2014/main" val="20000"/>
                    </a:ext>
                  </a:extLst>
                </a:gridCol>
                <a:gridCol w="1296144">
                  <a:extLst>
                    <a:ext uri="{9D8B030D-6E8A-4147-A177-3AD203B41FA5}">
                      <a16:colId xmlns:a16="http://schemas.microsoft.com/office/drawing/2014/main" val="20001"/>
                    </a:ext>
                  </a:extLst>
                </a:gridCol>
              </a:tblGrid>
              <a:tr h="222431">
                <a:tc>
                  <a:txBody>
                    <a:bodyPr/>
                    <a:lstStyle/>
                    <a:p>
                      <a:pPr algn="ctr">
                        <a:spcAft>
                          <a:spcPts val="0"/>
                        </a:spcAft>
                      </a:pPr>
                      <a:r>
                        <a:rPr lang="es-ES_tradnl" sz="1200" b="1" dirty="0">
                          <a:effectLst/>
                          <a:latin typeface="Arial Narrow" panose="020B0606020202030204" pitchFamily="34" charset="0"/>
                        </a:rPr>
                        <a:t>RECURSO</a:t>
                      </a:r>
                      <a:endParaRPr lang="es-ES" sz="1600" b="1" dirty="0">
                        <a:solidFill>
                          <a:schemeClr val="bg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Aft>
                          <a:spcPts val="0"/>
                        </a:spcAft>
                      </a:pPr>
                      <a:r>
                        <a:rPr lang="es-ES_tradnl" sz="1200" b="1" dirty="0">
                          <a:effectLst/>
                          <a:latin typeface="Arial Narrow" panose="020B0606020202030204" pitchFamily="34" charset="0"/>
                        </a:rPr>
                        <a:t>CANTIDAD</a:t>
                      </a:r>
                      <a:endParaRPr lang="es-ES" sz="1600" b="1" dirty="0">
                        <a:solidFill>
                          <a:schemeClr val="bg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solidFill>
                      <a:schemeClr val="accent3">
                        <a:lumMod val="60000"/>
                        <a:lumOff val="40000"/>
                      </a:schemeClr>
                    </a:solidFill>
                  </a:tcPr>
                </a:tc>
                <a:extLst>
                  <a:ext uri="{0D108BD9-81ED-4DB2-BD59-A6C34878D82A}">
                    <a16:rowId xmlns:a16="http://schemas.microsoft.com/office/drawing/2014/main" val="10000"/>
                  </a:ext>
                </a:extLst>
              </a:tr>
              <a:tr h="194181">
                <a:tc gridSpan="2">
                  <a:txBody>
                    <a:bodyPr/>
                    <a:lstStyle/>
                    <a:p>
                      <a:pPr algn="ctr">
                        <a:spcAft>
                          <a:spcPts val="0"/>
                        </a:spcAft>
                      </a:pPr>
                      <a:r>
                        <a:rPr lang="es-ES" sz="1600" dirty="0">
                          <a:effectLst/>
                          <a:latin typeface="Arial Narrow" panose="020B0606020202030204" pitchFamily="34" charset="0"/>
                        </a:rPr>
                        <a:t>5 Brigadas de respuesta</a:t>
                      </a:r>
                    </a:p>
                    <a:p>
                      <a:pPr algn="ctr">
                        <a:spcAft>
                          <a:spcPts val="0"/>
                        </a:spcAft>
                      </a:pPr>
                      <a:r>
                        <a:rPr lang="es-ES" sz="1600" dirty="0">
                          <a:effectLst/>
                          <a:latin typeface="Arial Narrow" panose="020B0606020202030204" pitchFamily="34" charset="0"/>
                        </a:rPr>
                        <a:t>Disponibles hasta el</a:t>
                      </a:r>
                      <a:r>
                        <a:rPr lang="es-ES" sz="1600" baseline="0" dirty="0">
                          <a:effectLst/>
                          <a:latin typeface="Arial Narrow" panose="020B0606020202030204" pitchFamily="34" charset="0"/>
                        </a:rPr>
                        <a:t> 14 mayo</a:t>
                      </a:r>
                      <a:endParaRPr lang="es-ES" sz="1600" dirty="0">
                        <a:effectLst/>
                        <a:latin typeface="Arial Narrow" panose="020B0606020202030204" pitchFamily="34" charset="0"/>
                      </a:endParaRPr>
                    </a:p>
                    <a:p>
                      <a:pPr algn="ctr">
                        <a:spcAft>
                          <a:spcPts val="0"/>
                        </a:spcAft>
                      </a:pPr>
                      <a:r>
                        <a:rPr lang="es-ES" sz="1600" dirty="0">
                          <a:effectLst/>
                          <a:latin typeface="Arial Narrow" panose="020B0606020202030204" pitchFamily="34" charset="0"/>
                        </a:rPr>
                        <a:t>(6:00</a:t>
                      </a:r>
                      <a:r>
                        <a:rPr lang="es-ES" sz="1600" baseline="0" dirty="0">
                          <a:effectLst/>
                          <a:latin typeface="Arial Narrow" panose="020B0606020202030204" pitchFamily="34" charset="0"/>
                        </a:rPr>
                        <a:t> – 18:00 </a:t>
                      </a:r>
                      <a:r>
                        <a:rPr lang="es-ES" sz="1600" baseline="0" dirty="0" err="1">
                          <a:effectLst/>
                          <a:latin typeface="Arial Narrow" panose="020B0606020202030204" pitchFamily="34" charset="0"/>
                        </a:rPr>
                        <a:t>hrs</a:t>
                      </a:r>
                      <a:r>
                        <a:rPr lang="es-ES" sz="1600" baseline="0" dirty="0">
                          <a:effectLst/>
                          <a:latin typeface="Arial Narrow" panose="020B0606020202030204" pitchFamily="34" charset="0"/>
                        </a:rPr>
                        <a:t>)</a:t>
                      </a:r>
                      <a:endParaRPr lang="es-ES" sz="16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algn="ctr">
                        <a:spcAft>
                          <a:spcPts val="0"/>
                        </a:spcAft>
                      </a:pPr>
                      <a:endParaRPr lang="es-E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r h="194181">
                <a:tc>
                  <a:txBody>
                    <a:bodyPr/>
                    <a:lstStyle/>
                    <a:p>
                      <a:pPr algn="just">
                        <a:spcAft>
                          <a:spcPts val="0"/>
                        </a:spcAft>
                      </a:pPr>
                      <a:r>
                        <a:rPr lang="es-ES_tradnl" sz="1400" dirty="0">
                          <a:effectLst/>
                          <a:latin typeface="Arial Narrow" panose="020B0606020202030204" pitchFamily="34" charset="0"/>
                        </a:rPr>
                        <a:t>Vehículo de respuesta con dotación para respuesta inicial y poda</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r>
                        <a:rPr lang="es-ES_tradnl" sz="1400" dirty="0">
                          <a:effectLst/>
                          <a:latin typeface="Arial Narrow" panose="020B0606020202030204" pitchFamily="34" charset="0"/>
                        </a:rPr>
                        <a:t>5</a:t>
                      </a:r>
                      <a:endParaRPr lang="es-ES" sz="18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222431">
                <a:tc>
                  <a:txBody>
                    <a:bodyPr/>
                    <a:lstStyle/>
                    <a:p>
                      <a:pPr algn="just">
                        <a:spcAft>
                          <a:spcPts val="0"/>
                        </a:spcAft>
                      </a:pPr>
                      <a:r>
                        <a:rPr lang="es-ES_tradnl" sz="1400" dirty="0">
                          <a:effectLst/>
                          <a:latin typeface="Arial Narrow" panose="020B0606020202030204" pitchFamily="34" charset="0"/>
                        </a:rPr>
                        <a:t>Tripulación (6 brigadistas)</a:t>
                      </a:r>
                      <a:endParaRPr lang="es-ES" sz="1800" b="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r>
                        <a:rPr lang="es-ES_tradnl" sz="1400" dirty="0">
                          <a:effectLst/>
                          <a:latin typeface="Arial Narrow" panose="020B0606020202030204" pitchFamily="34" charset="0"/>
                        </a:rPr>
                        <a:t>30</a:t>
                      </a:r>
                      <a:endParaRPr lang="es-ES" sz="1800" dirty="0">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661708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ítulo 1"/>
          <p:cNvSpPr txBox="1">
            <a:spLocks/>
          </p:cNvSpPr>
          <p:nvPr/>
        </p:nvSpPr>
        <p:spPr bwMode="auto">
          <a:xfrm>
            <a:off x="529840" y="260003"/>
            <a:ext cx="8146616"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Plan Operativo UAE Bomberos Bogotá</a:t>
            </a:r>
          </a:p>
        </p:txBody>
      </p:sp>
      <p:graphicFrame>
        <p:nvGraphicFramePr>
          <p:cNvPr id="3" name="Tabla 2"/>
          <p:cNvGraphicFramePr>
            <a:graphicFrameLocks noGrp="1"/>
          </p:cNvGraphicFramePr>
          <p:nvPr/>
        </p:nvGraphicFramePr>
        <p:xfrm>
          <a:off x="1342845" y="2955234"/>
          <a:ext cx="2952328" cy="3444240"/>
        </p:xfrm>
        <a:graphic>
          <a:graphicData uri="http://schemas.openxmlformats.org/drawingml/2006/table">
            <a:tbl>
              <a:tblPr firstRow="1" firstCol="1" bandRow="1">
                <a:tableStyleId>{17292A2E-F333-43FB-9621-5CBBE7FDCDCB}</a:tableStyleId>
              </a:tblPr>
              <a:tblGrid>
                <a:gridCol w="628001">
                  <a:extLst>
                    <a:ext uri="{9D8B030D-6E8A-4147-A177-3AD203B41FA5}">
                      <a16:colId xmlns:a16="http://schemas.microsoft.com/office/drawing/2014/main" val="20000"/>
                    </a:ext>
                  </a:extLst>
                </a:gridCol>
                <a:gridCol w="2324327">
                  <a:extLst>
                    <a:ext uri="{9D8B030D-6E8A-4147-A177-3AD203B41FA5}">
                      <a16:colId xmlns:a16="http://schemas.microsoft.com/office/drawing/2014/main" val="20001"/>
                    </a:ext>
                  </a:extLst>
                </a:gridCol>
              </a:tblGrid>
              <a:tr h="0">
                <a:tc gridSpan="2">
                  <a:txBody>
                    <a:bodyPr/>
                    <a:lstStyle/>
                    <a:p>
                      <a:pPr algn="ctr"/>
                      <a:r>
                        <a:rPr lang="es-ES" sz="1400" dirty="0">
                          <a:solidFill>
                            <a:schemeClr val="tx1"/>
                          </a:solidFill>
                          <a:latin typeface="Arial Narrow" panose="020B0606020202030204" pitchFamily="34" charset="0"/>
                        </a:rPr>
                        <a:t>Zonifica</a:t>
                      </a:r>
                      <a:r>
                        <a:rPr lang="en-GB" sz="1400" dirty="0">
                          <a:solidFill>
                            <a:schemeClr val="tx1"/>
                          </a:solidFill>
                          <a:latin typeface="Arial Narrow" panose="020B0606020202030204" pitchFamily="34" charset="0"/>
                        </a:rPr>
                        <a:t>ci</a:t>
                      </a:r>
                      <a:r>
                        <a:rPr lang="es-ES_tradnl" sz="1400" dirty="0" err="1">
                          <a:solidFill>
                            <a:schemeClr val="tx1"/>
                          </a:solidFill>
                          <a:latin typeface="Arial Narrow" panose="020B0606020202030204" pitchFamily="34" charset="0"/>
                        </a:rPr>
                        <a:t>ó</a:t>
                      </a:r>
                      <a:r>
                        <a:rPr lang="en-GB" sz="1400" dirty="0">
                          <a:solidFill>
                            <a:schemeClr val="tx1"/>
                          </a:solidFill>
                          <a:latin typeface="Arial Narrow" panose="020B0606020202030204" pitchFamily="34" charset="0"/>
                        </a:rPr>
                        <a:t>n de</a:t>
                      </a:r>
                      <a:r>
                        <a:rPr lang="es-ES" sz="1400" dirty="0">
                          <a:solidFill>
                            <a:schemeClr val="tx1"/>
                          </a:solidFill>
                          <a:latin typeface="Arial Narrow" panose="020B0606020202030204" pitchFamily="34" charset="0"/>
                        </a:rPr>
                        <a:t> la ciudad por estaciones</a:t>
                      </a: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spcAft>
                          <a:spcPts val="0"/>
                        </a:spcAft>
                      </a:pPr>
                      <a:endParaRPr lang="es-E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6"/>
                  </a:ext>
                </a:extLst>
              </a:tr>
              <a:tr h="0">
                <a:tc>
                  <a:txBody>
                    <a:bodyPr/>
                    <a:lstStyle/>
                    <a:p>
                      <a:pPr algn="ctr">
                        <a:spcAft>
                          <a:spcPts val="0"/>
                        </a:spcAft>
                      </a:pPr>
                      <a:r>
                        <a:rPr lang="es-ES_tradnl" sz="1100" dirty="0">
                          <a:solidFill>
                            <a:schemeClr val="tx1"/>
                          </a:solidFill>
                          <a:effectLst/>
                          <a:latin typeface="Arial Narrow" panose="020B0606020202030204" pitchFamily="34" charset="0"/>
                          <a:cs typeface="Arial" panose="020B0604020202020204" pitchFamily="34" charset="0"/>
                        </a:rPr>
                        <a:t>ZONA</a:t>
                      </a:r>
                      <a:endParaRPr lang="es-ES" sz="14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spcAft>
                          <a:spcPts val="0"/>
                        </a:spcAft>
                      </a:pPr>
                      <a:r>
                        <a:rPr lang="es-ES_tradnl" sz="1100" b="1" dirty="0">
                          <a:solidFill>
                            <a:schemeClr val="tx1"/>
                          </a:solidFill>
                          <a:effectLst/>
                          <a:latin typeface="Arial Narrow" panose="020B0606020202030204" pitchFamily="34" charset="0"/>
                          <a:cs typeface="Arial" panose="020B0604020202020204" pitchFamily="34" charset="0"/>
                        </a:rPr>
                        <a:t>ESTACIONES</a:t>
                      </a:r>
                      <a:endParaRPr lang="es-ES" sz="1400" b="1"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s-ES_tradnl" sz="1600">
                          <a:solidFill>
                            <a:schemeClr val="tx1"/>
                          </a:solidFill>
                          <a:effectLst/>
                          <a:latin typeface="Arial Narrow" panose="020B0606020202030204" pitchFamily="34" charset="0"/>
                          <a:cs typeface="Arial" panose="020B0604020202020204" pitchFamily="34" charset="0"/>
                        </a:rPr>
                        <a:t>1</a:t>
                      </a:r>
                      <a:endParaRPr lang="es-ES" sz="140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 – Chapinero </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B13 – Caobos </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B14 – Bicentenario </a:t>
                      </a:r>
                      <a:endParaRPr lang="es-ES" sz="14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es-ES_tradnl" sz="1600">
                          <a:solidFill>
                            <a:schemeClr val="tx1"/>
                          </a:solidFill>
                          <a:effectLst/>
                          <a:latin typeface="Arial Narrow" panose="020B0606020202030204" pitchFamily="34" charset="0"/>
                          <a:cs typeface="Arial" panose="020B0604020202020204" pitchFamily="34" charset="0"/>
                        </a:rPr>
                        <a:t>2</a:t>
                      </a:r>
                      <a:endParaRPr lang="es-ES" sz="140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B6 – Fontibón </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B7 – Ferias </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B12 – Suba </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B15 – Garcés Navas</a:t>
                      </a:r>
                      <a:endParaRPr lang="es-ES" sz="14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s-ES_tradnl" sz="1600">
                          <a:solidFill>
                            <a:schemeClr val="tx1"/>
                          </a:solidFill>
                          <a:effectLst/>
                          <a:latin typeface="Arial Narrow" panose="020B0606020202030204" pitchFamily="34" charset="0"/>
                          <a:cs typeface="Arial" panose="020B0604020202020204" pitchFamily="34" charset="0"/>
                        </a:rPr>
                        <a:t>3</a:t>
                      </a:r>
                      <a:endParaRPr lang="es-ES" sz="140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spcAft>
                          <a:spcPts val="0"/>
                        </a:spcAft>
                      </a:pPr>
                      <a:r>
                        <a:rPr lang="es-ES_tradnl" sz="1100">
                          <a:solidFill>
                            <a:schemeClr val="tx1"/>
                          </a:solidFill>
                          <a:effectLst/>
                          <a:latin typeface="Arial Narrow" panose="020B0606020202030204" pitchFamily="34" charset="0"/>
                          <a:cs typeface="Arial" panose="020B0604020202020204" pitchFamily="34" charset="0"/>
                        </a:rPr>
                        <a:t>B2 – Central </a:t>
                      </a:r>
                      <a:endParaRPr lang="es-ES" sz="140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a:solidFill>
                            <a:schemeClr val="tx1"/>
                          </a:solidFill>
                          <a:effectLst/>
                          <a:latin typeface="Arial Narrow" panose="020B0606020202030204" pitchFamily="34" charset="0"/>
                          <a:cs typeface="Arial" panose="020B0604020202020204" pitchFamily="34" charset="0"/>
                        </a:rPr>
                        <a:t>B4 – Puente Aranda </a:t>
                      </a:r>
                      <a:endParaRPr lang="es-ES" sz="140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a:solidFill>
                            <a:schemeClr val="tx1"/>
                          </a:solidFill>
                          <a:effectLst/>
                          <a:latin typeface="Arial Narrow" panose="020B0606020202030204" pitchFamily="34" charset="0"/>
                          <a:cs typeface="Arial" panose="020B0604020202020204" pitchFamily="34" charset="0"/>
                        </a:rPr>
                        <a:t>B5 – Kennedy </a:t>
                      </a:r>
                      <a:endParaRPr lang="es-ES" sz="140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a:solidFill>
                            <a:schemeClr val="tx1"/>
                          </a:solidFill>
                          <a:effectLst/>
                          <a:latin typeface="Arial Narrow" panose="020B0606020202030204" pitchFamily="34" charset="0"/>
                          <a:cs typeface="Arial" panose="020B0604020202020204" pitchFamily="34" charset="0"/>
                        </a:rPr>
                        <a:t>B17 – Centro histórico </a:t>
                      </a:r>
                      <a:endParaRPr lang="es-ES" sz="140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spcAft>
                          <a:spcPts val="0"/>
                        </a:spcAft>
                      </a:pPr>
                      <a:r>
                        <a:rPr lang="es-ES_tradnl" sz="1600">
                          <a:solidFill>
                            <a:schemeClr val="tx1"/>
                          </a:solidFill>
                          <a:effectLst/>
                          <a:latin typeface="Arial Narrow" panose="020B0606020202030204" pitchFamily="34" charset="0"/>
                          <a:cs typeface="Arial" panose="020B0604020202020204" pitchFamily="34" charset="0"/>
                        </a:rPr>
                        <a:t>4</a:t>
                      </a:r>
                      <a:endParaRPr lang="es-ES" sz="140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B3 – Restrepo</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B9 – Bellavista </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B10 – </a:t>
                      </a:r>
                      <a:r>
                        <a:rPr lang="es-ES_tradnl" sz="1100" dirty="0" err="1">
                          <a:solidFill>
                            <a:schemeClr val="tx1"/>
                          </a:solidFill>
                          <a:effectLst/>
                          <a:latin typeface="Arial Narrow" panose="020B0606020202030204" pitchFamily="34" charset="0"/>
                          <a:cs typeface="Arial" panose="020B0604020202020204" pitchFamily="34" charset="0"/>
                        </a:rPr>
                        <a:t>Marichuela</a:t>
                      </a:r>
                      <a:endParaRPr lang="es-ES" sz="14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spcAft>
                          <a:spcPts val="0"/>
                        </a:spcAft>
                      </a:pPr>
                      <a:r>
                        <a:rPr lang="es-ES_tradnl" sz="1600">
                          <a:solidFill>
                            <a:schemeClr val="tx1"/>
                          </a:solidFill>
                          <a:effectLst/>
                          <a:latin typeface="Arial Narrow" panose="020B0606020202030204" pitchFamily="34" charset="0"/>
                          <a:cs typeface="Arial" panose="020B0604020202020204" pitchFamily="34" charset="0"/>
                        </a:rPr>
                        <a:t>5</a:t>
                      </a:r>
                      <a:endParaRPr lang="es-ES" sz="140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B8 – Bosa</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B16 – Venecia </a:t>
                      </a:r>
                      <a:endParaRPr lang="es-ES" sz="1400" dirty="0">
                        <a:solidFill>
                          <a:schemeClr val="tx1"/>
                        </a:solidFill>
                        <a:effectLst/>
                        <a:latin typeface="Arial Narrow" panose="020B0606020202030204" pitchFamily="34" charset="0"/>
                        <a:cs typeface="Arial" panose="020B0604020202020204" pitchFamily="34" charset="0"/>
                      </a:endParaRPr>
                    </a:p>
                    <a:p>
                      <a:pPr algn="just">
                        <a:spcAft>
                          <a:spcPts val="0"/>
                        </a:spcAft>
                      </a:pPr>
                      <a:r>
                        <a:rPr lang="es-ES_tradnl" sz="1100" dirty="0">
                          <a:solidFill>
                            <a:schemeClr val="tx1"/>
                          </a:solidFill>
                          <a:effectLst/>
                          <a:latin typeface="Arial Narrow" panose="020B0606020202030204" pitchFamily="34" charset="0"/>
                          <a:cs typeface="Arial" panose="020B0604020202020204" pitchFamily="34" charset="0"/>
                        </a:rPr>
                        <a:t>B11 – La Candelaria</a:t>
                      </a:r>
                      <a:endParaRPr lang="es-ES" sz="1400" dirty="0">
                        <a:solidFill>
                          <a:schemeClr val="tx1"/>
                        </a:solidFill>
                        <a:effectLst/>
                        <a:latin typeface="Arial Narrow" panose="020B0606020202030204" pitchFamily="34" charset="0"/>
                        <a:ea typeface="Calibri" panose="020F0502020204030204" pitchFamily="34" charset="0"/>
                        <a:cs typeface="Arial" panose="020B0604020202020204" pitchFamily="34"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6" name="Rectángulo 5"/>
          <p:cNvSpPr/>
          <p:nvPr/>
        </p:nvSpPr>
        <p:spPr>
          <a:xfrm>
            <a:off x="3777693" y="6501975"/>
            <a:ext cx="1369286" cy="246221"/>
          </a:xfrm>
          <a:prstGeom prst="rect">
            <a:avLst/>
          </a:prstGeom>
        </p:spPr>
        <p:txBody>
          <a:bodyPr wrap="none">
            <a:spAutoFit/>
          </a:bodyPr>
          <a:lstStyle/>
          <a:p>
            <a:pPr algn="ctr"/>
            <a:r>
              <a:rPr lang="es-CO" altLang="es-CO" sz="1000" dirty="0">
                <a:latin typeface="Arial Narrow" panose="020B0606020202030204" pitchFamily="34" charset="0"/>
              </a:rPr>
              <a:t>Fuente. UAECOBB. 2020</a:t>
            </a:r>
          </a:p>
        </p:txBody>
      </p:sp>
      <p:graphicFrame>
        <p:nvGraphicFramePr>
          <p:cNvPr id="5" name="4 Tabla"/>
          <p:cNvGraphicFramePr>
            <a:graphicFrameLocks noGrp="1"/>
          </p:cNvGraphicFramePr>
          <p:nvPr/>
        </p:nvGraphicFramePr>
        <p:xfrm>
          <a:off x="4603148" y="2955234"/>
          <a:ext cx="3017383" cy="3063242"/>
        </p:xfrm>
        <a:graphic>
          <a:graphicData uri="http://schemas.openxmlformats.org/drawingml/2006/table">
            <a:tbl>
              <a:tblPr>
                <a:tableStyleId>{616DA210-FB5B-4158-B5E0-FEB733F419BA}</a:tableStyleId>
              </a:tblPr>
              <a:tblGrid>
                <a:gridCol w="3017383">
                  <a:extLst>
                    <a:ext uri="{9D8B030D-6E8A-4147-A177-3AD203B41FA5}">
                      <a16:colId xmlns:a16="http://schemas.microsoft.com/office/drawing/2014/main" val="20000"/>
                    </a:ext>
                  </a:extLst>
                </a:gridCol>
              </a:tblGrid>
              <a:tr h="670726">
                <a:tc>
                  <a:txBody>
                    <a:bodyPr/>
                    <a:lstStyle/>
                    <a:p>
                      <a:pPr algn="ctr" fontAlgn="ctr"/>
                      <a:r>
                        <a:rPr lang="es-ES" sz="1600" b="1" u="none" strike="noStrike" dirty="0">
                          <a:effectLst/>
                          <a:latin typeface="Arial Narrow" panose="020B0606020202030204" pitchFamily="34" charset="0"/>
                        </a:rPr>
                        <a:t>Ubicación de brigadas para temporada de lluvias</a:t>
                      </a:r>
                      <a:endParaRPr lang="es-ES" sz="1600" b="1" i="0" u="none" strike="noStrike" dirty="0">
                        <a:solidFill>
                          <a:srgbClr val="000000"/>
                        </a:solidFill>
                        <a:effectLst/>
                        <a:latin typeface="Arial Narrow" panose="020B0606020202030204" pitchFamily="34" charset="0"/>
                      </a:endParaRPr>
                    </a:p>
                  </a:txBody>
                  <a:tcPr marL="9525" marR="9525" marT="9525" marB="0" anchor="ctr">
                    <a:solidFill>
                      <a:schemeClr val="accent3">
                        <a:lumMod val="60000"/>
                        <a:lumOff val="40000"/>
                      </a:schemeClr>
                    </a:solidFill>
                  </a:tcPr>
                </a:tc>
                <a:extLst>
                  <a:ext uri="{0D108BD9-81ED-4DB2-BD59-A6C34878D82A}">
                    <a16:rowId xmlns:a16="http://schemas.microsoft.com/office/drawing/2014/main" val="10000"/>
                  </a:ext>
                </a:extLst>
              </a:tr>
              <a:tr h="341788">
                <a:tc>
                  <a:txBody>
                    <a:bodyPr/>
                    <a:lstStyle/>
                    <a:p>
                      <a:pPr algn="l" fontAlgn="ctr"/>
                      <a:r>
                        <a:rPr lang="es-ES" sz="1600" u="none" strike="noStrike" dirty="0">
                          <a:effectLst/>
                          <a:latin typeface="Arial Narrow" panose="020B0606020202030204" pitchFamily="34" charset="0"/>
                        </a:rPr>
                        <a:t>Calle 170 x </a:t>
                      </a:r>
                      <a:r>
                        <a:rPr lang="es-ES" sz="1600" u="none" strike="noStrike" dirty="0" err="1">
                          <a:effectLst/>
                          <a:latin typeface="Arial Narrow" panose="020B0606020202030204" pitchFamily="34" charset="0"/>
                        </a:rPr>
                        <a:t>Cra</a:t>
                      </a:r>
                      <a:r>
                        <a:rPr lang="es-ES" sz="1600" u="none" strike="noStrike" dirty="0">
                          <a:effectLst/>
                          <a:latin typeface="Arial Narrow" panose="020B0606020202030204" pitchFamily="34" charset="0"/>
                        </a:rPr>
                        <a:t> 7</a:t>
                      </a:r>
                      <a:endParaRPr lang="es-ES" sz="1600" b="0" i="0" u="none" strike="noStrike" dirty="0">
                        <a:solidFill>
                          <a:srgbClr val="000000"/>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0001"/>
                  </a:ext>
                </a:extLst>
              </a:tr>
              <a:tr h="341788">
                <a:tc>
                  <a:txBody>
                    <a:bodyPr/>
                    <a:lstStyle/>
                    <a:p>
                      <a:pPr algn="l" fontAlgn="ctr"/>
                      <a:r>
                        <a:rPr lang="es-ES" sz="1600" u="none" strike="noStrike" dirty="0">
                          <a:effectLst/>
                          <a:latin typeface="Arial Narrow" panose="020B0606020202030204" pitchFamily="34" charset="0"/>
                        </a:rPr>
                        <a:t>Calle 100 x </a:t>
                      </a:r>
                      <a:r>
                        <a:rPr lang="es-ES" sz="1600" u="none" strike="noStrike" dirty="0" err="1">
                          <a:effectLst/>
                          <a:latin typeface="Arial Narrow" panose="020B0606020202030204" pitchFamily="34" charset="0"/>
                        </a:rPr>
                        <a:t>Cra</a:t>
                      </a:r>
                      <a:r>
                        <a:rPr lang="es-ES" sz="1600" u="none" strike="noStrike" dirty="0">
                          <a:effectLst/>
                          <a:latin typeface="Arial Narrow" panose="020B0606020202030204" pitchFamily="34" charset="0"/>
                        </a:rPr>
                        <a:t> 7</a:t>
                      </a:r>
                      <a:endParaRPr lang="es-ES" sz="1600" b="0" i="0" u="none" strike="noStrike" dirty="0">
                        <a:solidFill>
                          <a:srgbClr val="000000"/>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0002"/>
                  </a:ext>
                </a:extLst>
              </a:tr>
              <a:tr h="341788">
                <a:tc>
                  <a:txBody>
                    <a:bodyPr/>
                    <a:lstStyle/>
                    <a:p>
                      <a:pPr algn="l" fontAlgn="ctr"/>
                      <a:r>
                        <a:rPr lang="es-CO" sz="1600" u="none" strike="noStrike">
                          <a:effectLst/>
                          <a:latin typeface="Arial Narrow" panose="020B0606020202030204" pitchFamily="34" charset="0"/>
                        </a:rPr>
                        <a:t>Canal torca</a:t>
                      </a:r>
                      <a:endParaRPr lang="es-CO" sz="1600" b="0" i="0" u="none" strike="noStrike">
                        <a:solidFill>
                          <a:srgbClr val="000000"/>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0003"/>
                  </a:ext>
                </a:extLst>
              </a:tr>
              <a:tr h="341788">
                <a:tc>
                  <a:txBody>
                    <a:bodyPr/>
                    <a:lstStyle/>
                    <a:p>
                      <a:pPr algn="l" fontAlgn="ctr"/>
                      <a:r>
                        <a:rPr lang="es-CO" sz="1600" u="none" strike="noStrike">
                          <a:effectLst/>
                          <a:latin typeface="Arial Narrow" panose="020B0606020202030204" pitchFamily="34" charset="0"/>
                        </a:rPr>
                        <a:t>Portal Suba</a:t>
                      </a:r>
                      <a:endParaRPr lang="es-CO" sz="1600" b="0" i="0" u="none" strike="noStrike">
                        <a:solidFill>
                          <a:srgbClr val="000000"/>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0004"/>
                  </a:ext>
                </a:extLst>
              </a:tr>
              <a:tr h="341788">
                <a:tc>
                  <a:txBody>
                    <a:bodyPr/>
                    <a:lstStyle/>
                    <a:p>
                      <a:pPr algn="l" fontAlgn="ctr"/>
                      <a:r>
                        <a:rPr lang="es-CO" sz="1600" u="none" strike="noStrike">
                          <a:effectLst/>
                          <a:latin typeface="Arial Narrow" panose="020B0606020202030204" pitchFamily="34" charset="0"/>
                        </a:rPr>
                        <a:t>San Luis - La Calera</a:t>
                      </a:r>
                      <a:endParaRPr lang="es-CO" sz="1600" b="0" i="0" u="none" strike="noStrike">
                        <a:solidFill>
                          <a:srgbClr val="000000"/>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0005"/>
                  </a:ext>
                </a:extLst>
              </a:tr>
              <a:tr h="341788">
                <a:tc>
                  <a:txBody>
                    <a:bodyPr/>
                    <a:lstStyle/>
                    <a:p>
                      <a:pPr algn="l" fontAlgn="ctr"/>
                      <a:r>
                        <a:rPr lang="es-CO" sz="1600" u="none" strike="noStrike">
                          <a:effectLst/>
                          <a:latin typeface="Arial Narrow" panose="020B0606020202030204" pitchFamily="34" charset="0"/>
                        </a:rPr>
                        <a:t>Portal Usme</a:t>
                      </a:r>
                      <a:endParaRPr lang="es-CO" sz="1600" b="0" i="0" u="none" strike="noStrike">
                        <a:solidFill>
                          <a:srgbClr val="000000"/>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0006"/>
                  </a:ext>
                </a:extLst>
              </a:tr>
              <a:tr h="341788">
                <a:tc>
                  <a:txBody>
                    <a:bodyPr/>
                    <a:lstStyle/>
                    <a:p>
                      <a:pPr algn="l" fontAlgn="ctr"/>
                      <a:r>
                        <a:rPr lang="es-ES" sz="1600" u="none" strike="noStrike" dirty="0">
                          <a:effectLst/>
                          <a:latin typeface="Arial Narrow" panose="020B0606020202030204" pitchFamily="34" charset="0"/>
                        </a:rPr>
                        <a:t>Calle 75 x </a:t>
                      </a:r>
                      <a:r>
                        <a:rPr lang="es-ES" sz="1600" u="none" strike="noStrike" dirty="0" err="1">
                          <a:effectLst/>
                          <a:latin typeface="Arial Narrow" panose="020B0606020202030204" pitchFamily="34" charset="0"/>
                        </a:rPr>
                        <a:t>Cra</a:t>
                      </a:r>
                      <a:r>
                        <a:rPr lang="es-ES" sz="1600" u="none" strike="noStrike" dirty="0">
                          <a:effectLst/>
                          <a:latin typeface="Arial Narrow" panose="020B0606020202030204" pitchFamily="34" charset="0"/>
                        </a:rPr>
                        <a:t> 30</a:t>
                      </a:r>
                      <a:endParaRPr lang="es-ES" sz="1600" b="0" i="0" u="none" strike="noStrike" dirty="0">
                        <a:solidFill>
                          <a:srgbClr val="000000"/>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0007"/>
                  </a:ext>
                </a:extLst>
              </a:tr>
            </a:tbl>
          </a:graphicData>
        </a:graphic>
      </p:graphicFrame>
      <p:graphicFrame>
        <p:nvGraphicFramePr>
          <p:cNvPr id="8" name="7 Tabla"/>
          <p:cNvGraphicFramePr>
            <a:graphicFrameLocks noGrp="1"/>
          </p:cNvGraphicFramePr>
          <p:nvPr/>
        </p:nvGraphicFramePr>
        <p:xfrm>
          <a:off x="644106" y="1022679"/>
          <a:ext cx="7827033" cy="1651000"/>
        </p:xfrm>
        <a:graphic>
          <a:graphicData uri="http://schemas.openxmlformats.org/drawingml/2006/table">
            <a:tbl>
              <a:tblPr firstRow="1" bandRow="1">
                <a:tableStyleId>{5940675A-B579-460E-94D1-54222C63F5DA}</a:tableStyleId>
              </a:tblPr>
              <a:tblGrid>
                <a:gridCol w="3643222">
                  <a:extLst>
                    <a:ext uri="{9D8B030D-6E8A-4147-A177-3AD203B41FA5}">
                      <a16:colId xmlns:a16="http://schemas.microsoft.com/office/drawing/2014/main" val="20000"/>
                    </a:ext>
                  </a:extLst>
                </a:gridCol>
                <a:gridCol w="681487">
                  <a:extLst>
                    <a:ext uri="{9D8B030D-6E8A-4147-A177-3AD203B41FA5}">
                      <a16:colId xmlns:a16="http://schemas.microsoft.com/office/drawing/2014/main" val="20001"/>
                    </a:ext>
                  </a:extLst>
                </a:gridCol>
                <a:gridCol w="3502324">
                  <a:extLst>
                    <a:ext uri="{9D8B030D-6E8A-4147-A177-3AD203B41FA5}">
                      <a16:colId xmlns:a16="http://schemas.microsoft.com/office/drawing/2014/main" val="20002"/>
                    </a:ext>
                  </a:extLst>
                </a:gridCol>
              </a:tblGrid>
              <a:tr h="370840">
                <a:tc>
                  <a:txBody>
                    <a:bodyPr/>
                    <a:lstStyle/>
                    <a:p>
                      <a:pPr marL="285750" marR="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noProof="0" dirty="0">
                          <a:latin typeface="Arial Narrow" panose="020B0606020202030204" pitchFamily="34" charset="0"/>
                        </a:rPr>
                        <a:t>Recorridos</a:t>
                      </a:r>
                      <a:r>
                        <a:rPr lang="en-GB" dirty="0">
                          <a:latin typeface="Arial Narrow" panose="020B0606020202030204" pitchFamily="34" charset="0"/>
                        </a:rPr>
                        <a:t> de </a:t>
                      </a:r>
                      <a:r>
                        <a:rPr lang="es-ES" noProof="0" dirty="0">
                          <a:latin typeface="Arial Narrow" panose="020B0606020202030204" pitchFamily="34" charset="0"/>
                        </a:rPr>
                        <a:t>seguimiento y monitoreo.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just"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CO" sz="1800"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285750" marR="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800" noProof="0" dirty="0">
                          <a:latin typeface="Arial Narrow" panose="020B0606020202030204" pitchFamily="34" charset="0"/>
                        </a:rPr>
                        <a:t>Coordinación</a:t>
                      </a:r>
                      <a:r>
                        <a:rPr lang="en-GB" sz="1800" dirty="0">
                          <a:latin typeface="Arial Narrow" panose="020B0606020202030204" pitchFamily="34" charset="0"/>
                        </a:rPr>
                        <a:t> con SDGR-CC, IDEAM, EAB.</a:t>
                      </a:r>
                      <a:endParaRPr lang="es-CO" sz="1800"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40">
                <a:tc>
                  <a:txBody>
                    <a:bodyPr/>
                    <a:lstStyle/>
                    <a:p>
                      <a:pPr marL="285750" marR="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800" noProof="0" dirty="0">
                          <a:latin typeface="Arial Narrow" panose="020B0606020202030204" pitchFamily="34" charset="0"/>
                        </a:rPr>
                        <a:t>Monitoreo de niveles de cuerpos de agua</a:t>
                      </a:r>
                      <a:r>
                        <a:rPr lang="en-GB" sz="1800" dirty="0">
                          <a:latin typeface="Arial Narrow" panose="020B0606020202030204" pitchFamily="34" charset="0"/>
                        </a:rPr>
                        <a:t>.</a:t>
                      </a:r>
                      <a:endParaRPr lang="es-CO" sz="1800"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285750" marR="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CO" sz="1800"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285750" marR="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800" noProof="0" dirty="0">
                          <a:latin typeface="Arial Narrow" panose="020B0606020202030204" pitchFamily="34" charset="0"/>
                        </a:rPr>
                        <a:t>Respuesta oportuna a eventos de búsqueda y rescate.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40">
                <a:tc>
                  <a:txBody>
                    <a:bodyPr/>
                    <a:lstStyle/>
                    <a:p>
                      <a:pPr marL="285750" marR="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800" noProof="0" dirty="0">
                          <a:latin typeface="Arial Narrow" panose="020B0606020202030204" pitchFamily="34" charset="0"/>
                        </a:rPr>
                        <a:t>Optimizar uso de recursos</a:t>
                      </a:r>
                      <a:r>
                        <a:rPr lang="en-GB" sz="1800" dirty="0">
                          <a:latin typeface="Arial Narrow" panose="020B0606020202030204" pitchFamily="34" charset="0"/>
                        </a:rPr>
                        <a:t>.</a:t>
                      </a:r>
                      <a:endParaRPr lang="es-CO" sz="1800"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285750" indent="-285750" algn="just">
                        <a:buFont typeface="Arial" panose="020B0604020202020204" pitchFamily="34" charset="0"/>
                        <a:buChar char="•"/>
                      </a:pP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285750" indent="-285750" algn="just">
                        <a:buFont typeface="Arial" panose="020B0604020202020204" pitchFamily="34" charset="0"/>
                        <a:buChar char="•"/>
                      </a:pP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354875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ítulo 1"/>
          <p:cNvSpPr txBox="1">
            <a:spLocks/>
          </p:cNvSpPr>
          <p:nvPr/>
        </p:nvSpPr>
        <p:spPr bwMode="auto">
          <a:xfrm>
            <a:off x="112068" y="187995"/>
            <a:ext cx="875427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Plan Secretaria Distrital de Integración Social</a:t>
            </a:r>
          </a:p>
        </p:txBody>
      </p:sp>
      <p:sp>
        <p:nvSpPr>
          <p:cNvPr id="11" name="Rectángulo 10"/>
          <p:cNvSpPr/>
          <p:nvPr/>
        </p:nvSpPr>
        <p:spPr>
          <a:xfrm>
            <a:off x="4004756" y="6400860"/>
            <a:ext cx="1099981" cy="246221"/>
          </a:xfrm>
          <a:prstGeom prst="rect">
            <a:avLst/>
          </a:prstGeom>
        </p:spPr>
        <p:txBody>
          <a:bodyPr wrap="none">
            <a:spAutoFit/>
          </a:bodyPr>
          <a:lstStyle/>
          <a:p>
            <a:pPr algn="ctr"/>
            <a:r>
              <a:rPr lang="es-CO" altLang="es-CO" sz="1000" dirty="0">
                <a:latin typeface="Arial Narrow" panose="020B0606020202030204" pitchFamily="34" charset="0"/>
              </a:rPr>
              <a:t>Fuente. SDIS. 2020</a:t>
            </a:r>
          </a:p>
        </p:txBody>
      </p:sp>
      <p:pic>
        <p:nvPicPr>
          <p:cNvPr id="7" name="6 Imagen"/>
          <p:cNvPicPr/>
          <p:nvPr/>
        </p:nvPicPr>
        <p:blipFill rotWithShape="1">
          <a:blip r:embed="rId2">
            <a:extLst>
              <a:ext uri="{28A0092B-C50C-407E-A947-70E740481C1C}">
                <a14:useLocalDpi xmlns:a14="http://schemas.microsoft.com/office/drawing/2010/main" val="0"/>
              </a:ext>
            </a:extLst>
          </a:blip>
          <a:srcRect t="4016"/>
          <a:stretch/>
        </p:blipFill>
        <p:spPr bwMode="auto">
          <a:xfrm>
            <a:off x="1552756" y="1492376"/>
            <a:ext cx="5969479" cy="4968866"/>
          </a:xfrm>
          <a:prstGeom prst="rect">
            <a:avLst/>
          </a:prstGeom>
          <a:noFill/>
          <a:ln>
            <a:noFill/>
          </a:ln>
        </p:spPr>
      </p:pic>
      <p:sp>
        <p:nvSpPr>
          <p:cNvPr id="2" name="1 CuadroTexto"/>
          <p:cNvSpPr txBox="1"/>
          <p:nvPr/>
        </p:nvSpPr>
        <p:spPr>
          <a:xfrm>
            <a:off x="2268744" y="1123044"/>
            <a:ext cx="4592924" cy="369332"/>
          </a:xfrm>
          <a:prstGeom prst="rect">
            <a:avLst/>
          </a:prstGeom>
          <a:noFill/>
        </p:spPr>
        <p:txBody>
          <a:bodyPr wrap="none" rtlCol="0">
            <a:spAutoFit/>
          </a:bodyPr>
          <a:lstStyle/>
          <a:p>
            <a:r>
              <a:rPr lang="es-CO" dirty="0">
                <a:latin typeface="Arial Narrow" panose="020B0606020202030204" pitchFamily="34" charset="0"/>
              </a:rPr>
              <a:t>Recursos disponibles para atención de emergencias</a:t>
            </a:r>
          </a:p>
        </p:txBody>
      </p:sp>
    </p:spTree>
    <p:extLst>
      <p:ext uri="{BB962C8B-B14F-4D97-AF65-F5344CB8AC3E}">
        <p14:creationId xmlns:p14="http://schemas.microsoft.com/office/powerpoint/2010/main" val="31481362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ítulo 1"/>
          <p:cNvSpPr txBox="1">
            <a:spLocks/>
          </p:cNvSpPr>
          <p:nvPr/>
        </p:nvSpPr>
        <p:spPr bwMode="auto">
          <a:xfrm>
            <a:off x="112068" y="187995"/>
            <a:ext cx="875427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Plan Secretaria Distrital de Integración Social</a:t>
            </a:r>
          </a:p>
        </p:txBody>
      </p:sp>
      <p:sp>
        <p:nvSpPr>
          <p:cNvPr id="11" name="Rectángulo 10"/>
          <p:cNvSpPr/>
          <p:nvPr/>
        </p:nvSpPr>
        <p:spPr>
          <a:xfrm>
            <a:off x="4004756" y="6167958"/>
            <a:ext cx="1099981" cy="246221"/>
          </a:xfrm>
          <a:prstGeom prst="rect">
            <a:avLst/>
          </a:prstGeom>
        </p:spPr>
        <p:txBody>
          <a:bodyPr wrap="none">
            <a:spAutoFit/>
          </a:bodyPr>
          <a:lstStyle/>
          <a:p>
            <a:pPr algn="ctr"/>
            <a:r>
              <a:rPr lang="es-CO" altLang="es-CO" sz="1000" dirty="0">
                <a:latin typeface="Arial Narrow" panose="020B0606020202030204" pitchFamily="34" charset="0"/>
              </a:rPr>
              <a:t>Fuente. SDIS. 2020</a:t>
            </a:r>
          </a:p>
        </p:txBody>
      </p:sp>
      <p:pic>
        <p:nvPicPr>
          <p:cNvPr id="5" name="4 Imagen"/>
          <p:cNvPicPr/>
          <p:nvPr/>
        </p:nvPicPr>
        <p:blipFill>
          <a:blip r:embed="rId2">
            <a:extLst>
              <a:ext uri="{28A0092B-C50C-407E-A947-70E740481C1C}">
                <a14:useLocalDpi xmlns:a14="http://schemas.microsoft.com/office/drawing/2010/main" val="0"/>
              </a:ext>
            </a:extLst>
          </a:blip>
          <a:srcRect/>
          <a:stretch>
            <a:fillRect/>
          </a:stretch>
        </p:blipFill>
        <p:spPr bwMode="auto">
          <a:xfrm>
            <a:off x="2175080" y="1546264"/>
            <a:ext cx="4766262" cy="4621694"/>
          </a:xfrm>
          <a:prstGeom prst="rect">
            <a:avLst/>
          </a:prstGeom>
          <a:noFill/>
          <a:ln>
            <a:noFill/>
          </a:ln>
        </p:spPr>
      </p:pic>
      <p:sp>
        <p:nvSpPr>
          <p:cNvPr id="2" name="1 CuadroTexto"/>
          <p:cNvSpPr txBox="1"/>
          <p:nvPr/>
        </p:nvSpPr>
        <p:spPr>
          <a:xfrm>
            <a:off x="2096001" y="1095574"/>
            <a:ext cx="4951997" cy="369332"/>
          </a:xfrm>
          <a:prstGeom prst="rect">
            <a:avLst/>
          </a:prstGeom>
          <a:noFill/>
        </p:spPr>
        <p:txBody>
          <a:bodyPr wrap="none" rtlCol="0">
            <a:spAutoFit/>
          </a:bodyPr>
          <a:lstStyle/>
          <a:p>
            <a:pPr algn="ctr"/>
            <a:r>
              <a:rPr lang="es-CO" dirty="0">
                <a:latin typeface="Arial Narrow" panose="020B0606020202030204" pitchFamily="34" charset="0"/>
              </a:rPr>
              <a:t>Personal en disponibilidad para apoyo en EDRAN Social</a:t>
            </a:r>
          </a:p>
        </p:txBody>
      </p:sp>
    </p:spTree>
    <p:extLst>
      <p:ext uri="{BB962C8B-B14F-4D97-AF65-F5344CB8AC3E}">
        <p14:creationId xmlns:p14="http://schemas.microsoft.com/office/powerpoint/2010/main" val="3611041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ítulo 1"/>
          <p:cNvSpPr txBox="1">
            <a:spLocks/>
          </p:cNvSpPr>
          <p:nvPr/>
        </p:nvSpPr>
        <p:spPr bwMode="auto">
          <a:xfrm>
            <a:off x="1008112" y="116632"/>
            <a:ext cx="7127776"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600" b="1" dirty="0">
                <a:solidFill>
                  <a:schemeClr val="accent4">
                    <a:lumMod val="75000"/>
                  </a:schemeClr>
                </a:solidFill>
                <a:latin typeface="Arial Narrow" panose="020B0606020202030204" pitchFamily="34" charset="0"/>
                <a:ea typeface="Arial Rounded MT Bold" panose="020F0704030504030204" pitchFamily="34" charset="0"/>
                <a:cs typeface="Arial" panose="020B0604020202020204" pitchFamily="34" charset="0"/>
              </a:rPr>
              <a:t>Contenido</a:t>
            </a:r>
          </a:p>
        </p:txBody>
      </p:sp>
      <p:sp>
        <p:nvSpPr>
          <p:cNvPr id="3" name="Forma libre 2">
            <a:hlinkClick r:id="rId3" action="ppaction://hlinksldjump"/>
          </p:cNvPr>
          <p:cNvSpPr/>
          <p:nvPr/>
        </p:nvSpPr>
        <p:spPr>
          <a:xfrm>
            <a:off x="1906612" y="1071004"/>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40000"/>
              <a:lumOff val="6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2000" b="0" kern="1200" dirty="0">
                <a:solidFill>
                  <a:schemeClr val="tx1"/>
                </a:solidFill>
                <a:latin typeface="Arial Narrow" panose="020B0606020202030204" pitchFamily="34" charset="0"/>
                <a:cs typeface="Arial" panose="020B0604020202020204" pitchFamily="34" charset="0"/>
              </a:rPr>
              <a:t>1. Objetivo</a:t>
            </a:r>
          </a:p>
        </p:txBody>
      </p:sp>
      <p:sp>
        <p:nvSpPr>
          <p:cNvPr id="4" name="Forma libre 3">
            <a:hlinkClick r:id="rId4" action="ppaction://hlinksldjump"/>
          </p:cNvPr>
          <p:cNvSpPr/>
          <p:nvPr/>
        </p:nvSpPr>
        <p:spPr>
          <a:xfrm>
            <a:off x="1906612" y="1629272"/>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2000" b="0" kern="1200">
                <a:solidFill>
                  <a:schemeClr val="tx1"/>
                </a:solidFill>
                <a:latin typeface="Arial Narrow" panose="020B0606020202030204" pitchFamily="34" charset="0"/>
                <a:cs typeface="Arial" panose="020B0604020202020204" pitchFamily="34" charset="0"/>
              </a:rPr>
              <a:t>2. </a:t>
            </a:r>
            <a:r>
              <a:rPr lang="es-ES" sz="2000" b="0" kern="1200" dirty="0">
                <a:solidFill>
                  <a:schemeClr val="tx1"/>
                </a:solidFill>
                <a:latin typeface="Arial Narrow" panose="020B0606020202030204" pitchFamily="34" charset="0"/>
                <a:cs typeface="Arial" panose="020B0604020202020204" pitchFamily="34" charset="0"/>
              </a:rPr>
              <a:t>Contexto - antecedentes</a:t>
            </a:r>
          </a:p>
        </p:txBody>
      </p:sp>
      <p:sp>
        <p:nvSpPr>
          <p:cNvPr id="5" name="Forma libre 4">
            <a:hlinkClick r:id="rId5" action="ppaction://hlinksldjump"/>
          </p:cNvPr>
          <p:cNvSpPr/>
          <p:nvPr/>
        </p:nvSpPr>
        <p:spPr>
          <a:xfrm>
            <a:off x="1906612" y="2169272"/>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40000"/>
              <a:lumOff val="6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2000" b="0" kern="1200">
                <a:solidFill>
                  <a:schemeClr val="tx1"/>
                </a:solidFill>
                <a:latin typeface="Arial Narrow" panose="020B0606020202030204" pitchFamily="34" charset="0"/>
                <a:cs typeface="Arial" panose="020B0604020202020204" pitchFamily="34" charset="0"/>
              </a:rPr>
              <a:t>3. </a:t>
            </a:r>
            <a:r>
              <a:rPr lang="es-ES" sz="2000" b="0" kern="1200" dirty="0">
                <a:solidFill>
                  <a:schemeClr val="tx1"/>
                </a:solidFill>
                <a:latin typeface="Arial Narrow" panose="020B0606020202030204" pitchFamily="34" charset="0"/>
                <a:cs typeface="Arial" panose="020B0604020202020204" pitchFamily="34" charset="0"/>
              </a:rPr>
              <a:t>Escenarios de Riesgo</a:t>
            </a:r>
          </a:p>
        </p:txBody>
      </p:sp>
      <p:sp>
        <p:nvSpPr>
          <p:cNvPr id="6" name="Forma libre 5">
            <a:hlinkClick r:id="rId6" action="ppaction://hlinksldjump"/>
          </p:cNvPr>
          <p:cNvSpPr/>
          <p:nvPr/>
        </p:nvSpPr>
        <p:spPr>
          <a:xfrm>
            <a:off x="1906612" y="2709272"/>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2000" b="0" kern="1200" dirty="0">
                <a:solidFill>
                  <a:schemeClr val="tx1"/>
                </a:solidFill>
                <a:latin typeface="Arial Narrow" panose="020B0606020202030204" pitchFamily="34" charset="0"/>
                <a:cs typeface="Arial" panose="020B0604020202020204" pitchFamily="34" charset="0"/>
              </a:rPr>
              <a:t>4. Acciones de Reducción</a:t>
            </a:r>
          </a:p>
        </p:txBody>
      </p:sp>
      <p:sp>
        <p:nvSpPr>
          <p:cNvPr id="7" name="Forma libre 6">
            <a:hlinkClick r:id="rId7" action="ppaction://hlinksldjump"/>
          </p:cNvPr>
          <p:cNvSpPr/>
          <p:nvPr/>
        </p:nvSpPr>
        <p:spPr>
          <a:xfrm>
            <a:off x="1906612" y="3249272"/>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40000"/>
              <a:lumOff val="6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2000" b="0" kern="1200">
                <a:solidFill>
                  <a:schemeClr val="tx1"/>
                </a:solidFill>
                <a:latin typeface="Arial Narrow" panose="020B0606020202030204" pitchFamily="34" charset="0"/>
                <a:cs typeface="Arial" panose="020B0604020202020204" pitchFamily="34" charset="0"/>
              </a:rPr>
              <a:t>5. </a:t>
            </a:r>
            <a:r>
              <a:rPr lang="es-ES" sz="2000" b="0" kern="1200" dirty="0">
                <a:solidFill>
                  <a:schemeClr val="tx1"/>
                </a:solidFill>
                <a:latin typeface="Arial Narrow" panose="020B0606020202030204" pitchFamily="34" charset="0"/>
                <a:cs typeface="Arial" panose="020B0604020202020204" pitchFamily="34" charset="0"/>
              </a:rPr>
              <a:t>Monitoreo</a:t>
            </a:r>
          </a:p>
        </p:txBody>
      </p:sp>
      <p:sp>
        <p:nvSpPr>
          <p:cNvPr id="9" name="Forma libre 8">
            <a:hlinkClick r:id="rId8" action="ppaction://hlinksldjump"/>
          </p:cNvPr>
          <p:cNvSpPr/>
          <p:nvPr/>
        </p:nvSpPr>
        <p:spPr>
          <a:xfrm>
            <a:off x="1906612" y="3789272"/>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algn="just" defTabSz="889000">
              <a:lnSpc>
                <a:spcPct val="90000"/>
              </a:lnSpc>
              <a:spcAft>
                <a:spcPct val="35000"/>
              </a:spcAft>
            </a:pPr>
            <a:r>
              <a:rPr lang="es-ES" sz="2000" b="0" kern="1200" dirty="0">
                <a:solidFill>
                  <a:schemeClr val="tx1"/>
                </a:solidFill>
                <a:latin typeface="Arial Narrow" panose="020B0606020202030204" pitchFamily="34" charset="0"/>
                <a:cs typeface="Arial" panose="020B0604020202020204" pitchFamily="34" charset="0"/>
              </a:rPr>
              <a:t>6</a:t>
            </a:r>
            <a:r>
              <a:rPr lang="es-ES" sz="2000" dirty="0">
                <a:solidFill>
                  <a:schemeClr val="tx1"/>
                </a:solidFill>
                <a:latin typeface="Arial Narrow" panose="020B0606020202030204" pitchFamily="34" charset="0"/>
                <a:cs typeface="Arial" panose="020B0604020202020204" pitchFamily="34" charset="0"/>
              </a:rPr>
              <a:t>. Preparación y ejecución de la respuesta</a:t>
            </a:r>
            <a:endParaRPr lang="es-ES" sz="2000" b="0" kern="1200" dirty="0">
              <a:solidFill>
                <a:schemeClr val="tx1"/>
              </a:solidFill>
              <a:latin typeface="Arial Narrow" panose="020B0606020202030204" pitchFamily="34" charset="0"/>
              <a:cs typeface="Arial" panose="020B0604020202020204" pitchFamily="34" charset="0"/>
            </a:endParaRPr>
          </a:p>
        </p:txBody>
      </p:sp>
      <p:sp>
        <p:nvSpPr>
          <p:cNvPr id="11" name="Forma libre 10">
            <a:hlinkClick r:id="rId9" action="ppaction://hlinksldjump"/>
          </p:cNvPr>
          <p:cNvSpPr/>
          <p:nvPr/>
        </p:nvSpPr>
        <p:spPr>
          <a:xfrm>
            <a:off x="1906612" y="4334460"/>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algn="just" defTabSz="889000">
              <a:lnSpc>
                <a:spcPct val="90000"/>
              </a:lnSpc>
              <a:spcAft>
                <a:spcPct val="35000"/>
              </a:spcAft>
            </a:pPr>
            <a:r>
              <a:rPr lang="es-ES" sz="2000" dirty="0">
                <a:solidFill>
                  <a:schemeClr val="tx1"/>
                </a:solidFill>
                <a:latin typeface="Arial Narrow" panose="020B0606020202030204" pitchFamily="34" charset="0"/>
                <a:cs typeface="Arial" panose="020B0604020202020204" pitchFamily="34" charset="0"/>
              </a:rPr>
              <a:t>7</a:t>
            </a:r>
            <a:r>
              <a:rPr lang="es-ES" sz="2000" b="0" kern="1200" dirty="0">
                <a:solidFill>
                  <a:schemeClr val="tx1"/>
                </a:solidFill>
                <a:latin typeface="Arial Narrow" panose="020B0606020202030204" pitchFamily="34" charset="0"/>
                <a:cs typeface="Arial" panose="020B0604020202020204" pitchFamily="34" charset="0"/>
              </a:rPr>
              <a:t>. </a:t>
            </a:r>
            <a:r>
              <a:rPr lang="es-ES" sz="2000" dirty="0">
                <a:solidFill>
                  <a:schemeClr val="tx1"/>
                </a:solidFill>
                <a:latin typeface="Arial Narrow" panose="020B0606020202030204" pitchFamily="34" charset="0"/>
                <a:cs typeface="Arial" panose="020B0604020202020204" pitchFamily="34" charset="0"/>
              </a:rPr>
              <a:t>Información Pública</a:t>
            </a:r>
            <a:r>
              <a:rPr lang="es-ES" sz="2000" b="0" kern="1200" dirty="0">
                <a:solidFill>
                  <a:schemeClr val="tx1"/>
                </a:solidFill>
                <a:latin typeface="Arial Narrow" panose="020B0606020202030204" pitchFamily="34" charset="0"/>
                <a:cs typeface="Arial" panose="020B0604020202020204" pitchFamily="34" charset="0"/>
              </a:rPr>
              <a:t> </a:t>
            </a:r>
          </a:p>
        </p:txBody>
      </p:sp>
      <p:sp>
        <p:nvSpPr>
          <p:cNvPr id="12" name="Forma libre 11">
            <a:hlinkClick r:id="rId10" action="ppaction://hlinksldjump"/>
          </p:cNvPr>
          <p:cNvSpPr/>
          <p:nvPr/>
        </p:nvSpPr>
        <p:spPr>
          <a:xfrm>
            <a:off x="1906612" y="4874460"/>
            <a:ext cx="5473700" cy="468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40000"/>
              <a:lumOff val="60000"/>
            </a:schemeClr>
          </a:solidFill>
          <a:ln>
            <a:solidFill>
              <a:schemeClr val="accent3">
                <a:lumMod val="75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algn="just" defTabSz="889000">
              <a:lnSpc>
                <a:spcPct val="90000"/>
              </a:lnSpc>
              <a:spcAft>
                <a:spcPct val="35000"/>
              </a:spcAft>
            </a:pPr>
            <a:r>
              <a:rPr lang="es-ES" sz="2000" dirty="0">
                <a:solidFill>
                  <a:schemeClr val="tx1"/>
                </a:solidFill>
                <a:latin typeface="Arial Narrow" panose="020B0606020202030204" pitchFamily="34" charset="0"/>
                <a:cs typeface="Arial" panose="020B0604020202020204" pitchFamily="34" charset="0"/>
              </a:rPr>
              <a:t>8</a:t>
            </a:r>
            <a:r>
              <a:rPr lang="es-ES" sz="2000" b="0" kern="1200" dirty="0">
                <a:solidFill>
                  <a:schemeClr val="tx1"/>
                </a:solidFill>
                <a:latin typeface="Arial Narrow" panose="020B0606020202030204" pitchFamily="34" charset="0"/>
                <a:cs typeface="Arial" panose="020B0604020202020204" pitchFamily="34" charset="0"/>
              </a:rPr>
              <a:t>. Medidas </a:t>
            </a:r>
            <a:r>
              <a:rPr lang="es-ES" sz="2000" dirty="0">
                <a:solidFill>
                  <a:schemeClr val="tx1"/>
                </a:solidFill>
                <a:latin typeface="Arial Narrow" panose="020B0606020202030204" pitchFamily="34" charset="0"/>
                <a:cs typeface="Arial" panose="020B0604020202020204" pitchFamily="34" charset="0"/>
              </a:rPr>
              <a:t>territoriales</a:t>
            </a:r>
            <a:endParaRPr lang="es-ES" sz="2000" b="0" kern="1200" dirty="0">
              <a:solidFill>
                <a:schemeClr val="tx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9534010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ítulo 1"/>
          <p:cNvSpPr txBox="1">
            <a:spLocks/>
          </p:cNvSpPr>
          <p:nvPr/>
        </p:nvSpPr>
        <p:spPr bwMode="auto">
          <a:xfrm>
            <a:off x="323528" y="187995"/>
            <a:ext cx="8424936"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Plan de respuesta desde el Sector Salud por Temporada de lluvias - DUES</a:t>
            </a:r>
          </a:p>
        </p:txBody>
      </p:sp>
      <p:sp>
        <p:nvSpPr>
          <p:cNvPr id="6" name="CuadroTexto 5"/>
          <p:cNvSpPr txBox="1"/>
          <p:nvPr/>
        </p:nvSpPr>
        <p:spPr>
          <a:xfrm>
            <a:off x="361413" y="1556792"/>
            <a:ext cx="8349166" cy="1354217"/>
          </a:xfrm>
          <a:prstGeom prst="rect">
            <a:avLst/>
          </a:prstGeom>
          <a:noFill/>
        </p:spPr>
        <p:txBody>
          <a:bodyPr wrap="square" rtlCol="0">
            <a:spAutoFit/>
          </a:bodyPr>
          <a:lstStyle/>
          <a:p>
            <a:pPr marL="285750" indent="-285750">
              <a:buFont typeface="Arial" panose="020B0604020202020204" pitchFamily="34" charset="0"/>
              <a:buChar char="•"/>
            </a:pPr>
            <a:r>
              <a:rPr lang="en-GB" sz="1600" dirty="0">
                <a:latin typeface="Arial Narrow" panose="020B0606020202030204" pitchFamily="34" charset="0"/>
              </a:rPr>
              <a:t>Disponibilidad de 13 </a:t>
            </a:r>
            <a:r>
              <a:rPr lang="en-GB" sz="1600" dirty="0" err="1">
                <a:latin typeface="Arial Narrow" panose="020B0606020202030204" pitchFamily="34" charset="0"/>
              </a:rPr>
              <a:t>Unidades</a:t>
            </a:r>
            <a:r>
              <a:rPr lang="en-GB" sz="1600" dirty="0">
                <a:latin typeface="Arial Narrow" panose="020B0606020202030204" pitchFamily="34" charset="0"/>
              </a:rPr>
              <a:t> de </a:t>
            </a:r>
            <a:r>
              <a:rPr lang="en-GB" sz="1600" dirty="0" err="1">
                <a:latin typeface="Arial Narrow" panose="020B0606020202030204" pitchFamily="34" charset="0"/>
              </a:rPr>
              <a:t>Comando</a:t>
            </a:r>
            <a:r>
              <a:rPr lang="en-GB" sz="1600" dirty="0">
                <a:latin typeface="Arial Narrow" panose="020B0606020202030204" pitchFamily="34" charset="0"/>
              </a:rPr>
              <a:t> de Sal</a:t>
            </a:r>
            <a:r>
              <a:rPr lang="es-ES_tradnl" sz="1600" dirty="0">
                <a:latin typeface="Arial Narrow" panose="020B0606020202030204" pitchFamily="34" charset="0"/>
              </a:rPr>
              <a:t>ú</a:t>
            </a:r>
            <a:r>
              <a:rPr lang="en-GB" sz="1600" dirty="0">
                <a:latin typeface="Arial Narrow" panose="020B0606020202030204" pitchFamily="34" charset="0"/>
              </a:rPr>
              <a:t>d </a:t>
            </a:r>
            <a:r>
              <a:rPr lang="es-ES_tradnl" sz="1600" dirty="0">
                <a:latin typeface="Arial Narrow" panose="020B0606020202030204" pitchFamily="34" charset="0"/>
              </a:rPr>
              <a:t>Pública </a:t>
            </a:r>
            <a:r>
              <a:rPr lang="en-GB" sz="1600" dirty="0">
                <a:latin typeface="Arial Narrow" panose="020B0606020202030204" pitchFamily="34" charset="0"/>
              </a:rPr>
              <a:t>Locales, </a:t>
            </a:r>
            <a:r>
              <a:rPr lang="es-ES_tradnl" sz="1600" dirty="0">
                <a:latin typeface="Arial Narrow" panose="020B0606020202030204" pitchFamily="34" charset="0"/>
              </a:rPr>
              <a:t>así </a:t>
            </a:r>
            <a:r>
              <a:rPr lang="en-GB" sz="1600" dirty="0" err="1">
                <a:latin typeface="Arial Narrow" panose="020B0606020202030204" pitchFamily="34" charset="0"/>
              </a:rPr>
              <a:t>como</a:t>
            </a:r>
            <a:r>
              <a:rPr lang="en-GB" sz="1600" dirty="0">
                <a:latin typeface="Arial Narrow" panose="020B0606020202030204" pitchFamily="34" charset="0"/>
              </a:rPr>
              <a:t> </a:t>
            </a:r>
            <a:r>
              <a:rPr lang="en-GB" sz="1600" dirty="0" err="1">
                <a:latin typeface="Arial Narrow" panose="020B0606020202030204" pitchFamily="34" charset="0"/>
              </a:rPr>
              <a:t>ambulancias</a:t>
            </a:r>
            <a:r>
              <a:rPr lang="en-GB" sz="1600" dirty="0">
                <a:latin typeface="Arial Narrow" panose="020B0606020202030204" pitchFamily="34" charset="0"/>
              </a:rPr>
              <a:t> </a:t>
            </a:r>
            <a:r>
              <a:rPr lang="es-ES_tradnl" sz="1600" dirty="0">
                <a:latin typeface="Arial Narrow" panose="020B0606020202030204" pitchFamily="34" charset="0"/>
              </a:rPr>
              <a:t>Básicas y </a:t>
            </a:r>
            <a:r>
              <a:rPr lang="es-ES_tradnl" sz="1600" dirty="0" err="1">
                <a:latin typeface="Arial Narrow" panose="020B0606020202030204" pitchFamily="34" charset="0"/>
              </a:rPr>
              <a:t>Medicalizadas</a:t>
            </a:r>
            <a:r>
              <a:rPr lang="es-ES_tradnl" sz="1600" dirty="0">
                <a:latin typeface="Arial Narrow" panose="020B0606020202030204" pitchFamily="34" charset="0"/>
              </a:rPr>
              <a:t> de acuerdo con la asignación de servicio.</a:t>
            </a:r>
          </a:p>
          <a:p>
            <a:pPr marL="285750" indent="-285750">
              <a:buFont typeface="Arial" panose="020B0604020202020204" pitchFamily="34" charset="0"/>
              <a:buChar char="•"/>
            </a:pPr>
            <a:r>
              <a:rPr lang="es-ES_tradnl" sz="1600" dirty="0">
                <a:latin typeface="Arial Narrow" panose="020B0606020202030204" pitchFamily="34" charset="0"/>
              </a:rPr>
              <a:t>CRUE activa.</a:t>
            </a:r>
          </a:p>
          <a:p>
            <a:pPr marL="285750" indent="-285750">
              <a:buFont typeface="Arial" panose="020B0604020202020204" pitchFamily="34" charset="0"/>
              <a:buChar char="•"/>
            </a:pPr>
            <a:r>
              <a:rPr lang="es-ES_tradnl" sz="1600" dirty="0">
                <a:latin typeface="Arial Narrow" panose="020B0606020202030204" pitchFamily="34" charset="0"/>
              </a:rPr>
              <a:t>Red Distrital de Vigilancia en Salud Pública activa. </a:t>
            </a:r>
          </a:p>
          <a:p>
            <a:pPr marL="285750" indent="-285750">
              <a:buFont typeface="Arial" panose="020B0604020202020204" pitchFamily="34" charset="0"/>
              <a:buChar char="•"/>
            </a:pPr>
            <a:r>
              <a:rPr lang="es-ES_tradnl" sz="1600" dirty="0">
                <a:latin typeface="Arial Narrow" panose="020B0606020202030204" pitchFamily="34" charset="0"/>
              </a:rPr>
              <a:t>Red de prestación de Servicios de Salud por niveles de complejidad activa </a:t>
            </a:r>
            <a:endParaRPr lang="es-CO" sz="1600" dirty="0">
              <a:latin typeface="Arial Narrow" panose="020B0606020202030204" pitchFamily="34" charset="0"/>
            </a:endParaRPr>
          </a:p>
        </p:txBody>
      </p:sp>
      <p:pic>
        <p:nvPicPr>
          <p:cNvPr id="7" name="Imagen 6"/>
          <p:cNvPicPr/>
          <p:nvPr/>
        </p:nvPicPr>
        <p:blipFill>
          <a:blip r:embed="rId2">
            <a:extLst>
              <a:ext uri="{28A0092B-C50C-407E-A947-70E740481C1C}">
                <a14:useLocalDpi xmlns:a14="http://schemas.microsoft.com/office/drawing/2010/main" val="0"/>
              </a:ext>
            </a:extLst>
          </a:blip>
          <a:srcRect/>
          <a:stretch>
            <a:fillRect/>
          </a:stretch>
        </p:blipFill>
        <p:spPr bwMode="auto">
          <a:xfrm>
            <a:off x="1763688" y="3140968"/>
            <a:ext cx="5486400" cy="2819400"/>
          </a:xfrm>
          <a:prstGeom prst="rect">
            <a:avLst/>
          </a:prstGeom>
          <a:noFill/>
          <a:ln>
            <a:solidFill>
              <a:schemeClr val="tx1"/>
            </a:solidFill>
          </a:ln>
        </p:spPr>
      </p:pic>
      <p:sp>
        <p:nvSpPr>
          <p:cNvPr id="8" name="Rectángulo 7"/>
          <p:cNvSpPr/>
          <p:nvPr/>
        </p:nvSpPr>
        <p:spPr>
          <a:xfrm>
            <a:off x="4036436" y="5949280"/>
            <a:ext cx="1071127" cy="246221"/>
          </a:xfrm>
          <a:prstGeom prst="rect">
            <a:avLst/>
          </a:prstGeom>
        </p:spPr>
        <p:txBody>
          <a:bodyPr wrap="none">
            <a:spAutoFit/>
          </a:bodyPr>
          <a:lstStyle/>
          <a:p>
            <a:pPr algn="ctr"/>
            <a:r>
              <a:rPr lang="es-CO" altLang="es-CO" sz="1000" dirty="0">
                <a:latin typeface="Arial Narrow" panose="020B0606020202030204" pitchFamily="34" charset="0"/>
              </a:rPr>
              <a:t>Fuente. SDS. 2019</a:t>
            </a:r>
          </a:p>
        </p:txBody>
      </p:sp>
    </p:spTree>
    <p:extLst>
      <p:ext uri="{BB962C8B-B14F-4D97-AF65-F5344CB8AC3E}">
        <p14:creationId xmlns:p14="http://schemas.microsoft.com/office/powerpoint/2010/main" val="5405698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ítulo 1"/>
          <p:cNvSpPr txBox="1">
            <a:spLocks/>
          </p:cNvSpPr>
          <p:nvPr/>
        </p:nvSpPr>
        <p:spPr bwMode="auto">
          <a:xfrm>
            <a:off x="318782" y="115888"/>
            <a:ext cx="8548381"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endParaRPr lang="es-ES_tradnl" altLang="es-ES_tradnl" sz="3200" b="1">
              <a:solidFill>
                <a:schemeClr val="bg1"/>
              </a:solidFill>
              <a:latin typeface="Arial Narrow" panose="020B0606020202030204" pitchFamily="34" charset="0"/>
              <a:ea typeface="Arial Rounded MT Bold" panose="020F0704030504030204" pitchFamily="34" charset="0"/>
              <a:cs typeface="Arial Rounded MT Bold" panose="020F0704030504030204" pitchFamily="34" charset="0"/>
            </a:endParaRPr>
          </a:p>
        </p:txBody>
      </p:sp>
      <p:sp>
        <p:nvSpPr>
          <p:cNvPr id="56324" name="Título 1"/>
          <p:cNvSpPr txBox="1">
            <a:spLocks/>
          </p:cNvSpPr>
          <p:nvPr/>
        </p:nvSpPr>
        <p:spPr bwMode="auto">
          <a:xfrm>
            <a:off x="1152128" y="148308"/>
            <a:ext cx="6948264"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Marco de actuación</a:t>
            </a:r>
          </a:p>
        </p:txBody>
      </p:sp>
      <p:sp>
        <p:nvSpPr>
          <p:cNvPr id="2" name="CuadroTexto 1"/>
          <p:cNvSpPr txBox="1"/>
          <p:nvPr/>
        </p:nvSpPr>
        <p:spPr>
          <a:xfrm>
            <a:off x="2276018" y="5733256"/>
            <a:ext cx="3796873" cy="369332"/>
          </a:xfrm>
          <a:prstGeom prst="rect">
            <a:avLst/>
          </a:prstGeom>
          <a:noFill/>
        </p:spPr>
        <p:txBody>
          <a:bodyPr wrap="none" rtlCol="0">
            <a:spAutoFit/>
          </a:bodyPr>
          <a:lstStyle/>
          <a:p>
            <a:r>
              <a:rPr lang="es-ES" dirty="0">
                <a:solidFill>
                  <a:schemeClr val="accent3">
                    <a:lumMod val="75000"/>
                  </a:schemeClr>
                </a:solidFill>
                <a:latin typeface="Arial Narrow" panose="020B0606020202030204" pitchFamily="34" charset="0"/>
              </a:rPr>
              <a:t>Link: </a:t>
            </a:r>
            <a:r>
              <a:rPr lang="es-ES" dirty="0">
                <a:solidFill>
                  <a:schemeClr val="accent3">
                    <a:lumMod val="75000"/>
                  </a:schemeClr>
                </a:solidFill>
                <a:latin typeface="Arial Narrow" panose="020B0606020202030204" pitchFamily="34" charset="0"/>
                <a:hlinkClick r:id="rId2"/>
              </a:rPr>
              <a:t>www.idiger.gov.co/marcodeactuacion</a:t>
            </a:r>
            <a:r>
              <a:rPr lang="es-ES" dirty="0">
                <a:solidFill>
                  <a:schemeClr val="accent3">
                    <a:lumMod val="75000"/>
                  </a:schemeClr>
                </a:solidFill>
                <a:latin typeface="Arial Narrow" panose="020B0606020202030204" pitchFamily="34" charset="0"/>
              </a:rPr>
              <a:t> </a:t>
            </a:r>
          </a:p>
        </p:txBody>
      </p:sp>
      <p:pic>
        <p:nvPicPr>
          <p:cNvPr id="3" name="Imagen 2"/>
          <p:cNvPicPr>
            <a:picLocks noChangeAspect="1"/>
          </p:cNvPicPr>
          <p:nvPr/>
        </p:nvPicPr>
        <p:blipFill>
          <a:blip r:embed="rId3"/>
          <a:stretch>
            <a:fillRect/>
          </a:stretch>
        </p:blipFill>
        <p:spPr>
          <a:xfrm>
            <a:off x="107504" y="1389913"/>
            <a:ext cx="4393567" cy="3879937"/>
          </a:xfrm>
          <a:prstGeom prst="rect">
            <a:avLst/>
          </a:prstGeom>
        </p:spPr>
      </p:pic>
      <p:sp>
        <p:nvSpPr>
          <p:cNvPr id="4" name="CuadroTexto 3"/>
          <p:cNvSpPr txBox="1"/>
          <p:nvPr/>
        </p:nvSpPr>
        <p:spPr>
          <a:xfrm>
            <a:off x="971600" y="908720"/>
            <a:ext cx="2298514" cy="369332"/>
          </a:xfrm>
          <a:prstGeom prst="rect">
            <a:avLst/>
          </a:prstGeom>
          <a:noFill/>
        </p:spPr>
        <p:txBody>
          <a:bodyPr wrap="none" rtlCol="0">
            <a:spAutoFit/>
          </a:bodyPr>
          <a:lstStyle/>
          <a:p>
            <a:r>
              <a:rPr lang="es-ES" b="1" dirty="0">
                <a:solidFill>
                  <a:schemeClr val="accent3">
                    <a:lumMod val="75000"/>
                  </a:schemeClr>
                </a:solidFill>
                <a:latin typeface="Arial Narrow" panose="020B0606020202030204" pitchFamily="34" charset="0"/>
              </a:rPr>
              <a:t>Servicios de respuesta</a:t>
            </a:r>
          </a:p>
        </p:txBody>
      </p:sp>
      <p:sp>
        <p:nvSpPr>
          <p:cNvPr id="77" name="CuadroTexto 76"/>
          <p:cNvSpPr txBox="1"/>
          <p:nvPr/>
        </p:nvSpPr>
        <p:spPr>
          <a:xfrm>
            <a:off x="5490001" y="908720"/>
            <a:ext cx="2416687" cy="369332"/>
          </a:xfrm>
          <a:prstGeom prst="rect">
            <a:avLst/>
          </a:prstGeom>
          <a:noFill/>
        </p:spPr>
        <p:txBody>
          <a:bodyPr wrap="none" rtlCol="0">
            <a:spAutoFit/>
          </a:bodyPr>
          <a:lstStyle/>
          <a:p>
            <a:r>
              <a:rPr lang="es-ES" b="1" dirty="0">
                <a:solidFill>
                  <a:schemeClr val="accent3">
                    <a:lumMod val="75000"/>
                  </a:schemeClr>
                </a:solidFill>
                <a:latin typeface="Arial Narrow" panose="020B0606020202030204" pitchFamily="34" charset="0"/>
              </a:rPr>
              <a:t>Funciones de respuesta</a:t>
            </a:r>
          </a:p>
        </p:txBody>
      </p:sp>
      <p:pic>
        <p:nvPicPr>
          <p:cNvPr id="75" name="Imagen 74"/>
          <p:cNvPicPr>
            <a:picLocks noChangeAspect="1"/>
          </p:cNvPicPr>
          <p:nvPr/>
        </p:nvPicPr>
        <p:blipFill rotWithShape="1">
          <a:blip r:embed="rId4"/>
          <a:srcRect t="21921"/>
          <a:stretch/>
        </p:blipFill>
        <p:spPr>
          <a:xfrm>
            <a:off x="4794850" y="1567619"/>
            <a:ext cx="4146262" cy="3565195"/>
          </a:xfrm>
          <a:prstGeom prst="rect">
            <a:avLst/>
          </a:prstGeom>
        </p:spPr>
      </p:pic>
    </p:spTree>
    <p:extLst>
      <p:ext uri="{BB962C8B-B14F-4D97-AF65-F5344CB8AC3E}">
        <p14:creationId xmlns:p14="http://schemas.microsoft.com/office/powerpoint/2010/main" val="6541404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995359" y="4856672"/>
            <a:ext cx="3148641" cy="2001328"/>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57348" name="Título 1"/>
          <p:cNvSpPr txBox="1">
            <a:spLocks/>
          </p:cNvSpPr>
          <p:nvPr/>
        </p:nvSpPr>
        <p:spPr bwMode="auto">
          <a:xfrm>
            <a:off x="388189" y="116632"/>
            <a:ext cx="8384875" cy="4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Distribución de brigadas y cuadrillas de atención</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927"/>
          <a:stretch/>
        </p:blipFill>
        <p:spPr bwMode="auto">
          <a:xfrm>
            <a:off x="761255" y="764642"/>
            <a:ext cx="7520104" cy="58373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754752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ítulo 1"/>
          <p:cNvSpPr txBox="1">
            <a:spLocks/>
          </p:cNvSpPr>
          <p:nvPr/>
        </p:nvSpPr>
        <p:spPr bwMode="auto">
          <a:xfrm>
            <a:off x="388189" y="116632"/>
            <a:ext cx="8384875" cy="4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Distribución de brigadas y cuadrillas de atención</a:t>
            </a:r>
          </a:p>
        </p:txBody>
      </p:sp>
      <p:graphicFrame>
        <p:nvGraphicFramePr>
          <p:cNvPr id="5" name="4 Tabla"/>
          <p:cNvGraphicFramePr>
            <a:graphicFrameLocks noGrp="1"/>
          </p:cNvGraphicFramePr>
          <p:nvPr/>
        </p:nvGraphicFramePr>
        <p:xfrm>
          <a:off x="969436" y="824971"/>
          <a:ext cx="7170623" cy="5409754"/>
        </p:xfrm>
        <a:graphic>
          <a:graphicData uri="http://schemas.openxmlformats.org/drawingml/2006/table">
            <a:tbl>
              <a:tblPr/>
              <a:tblGrid>
                <a:gridCol w="571416">
                  <a:extLst>
                    <a:ext uri="{9D8B030D-6E8A-4147-A177-3AD203B41FA5}">
                      <a16:colId xmlns:a16="http://schemas.microsoft.com/office/drawing/2014/main" val="20000"/>
                    </a:ext>
                  </a:extLst>
                </a:gridCol>
                <a:gridCol w="2087593">
                  <a:extLst>
                    <a:ext uri="{9D8B030D-6E8A-4147-A177-3AD203B41FA5}">
                      <a16:colId xmlns:a16="http://schemas.microsoft.com/office/drawing/2014/main" val="20001"/>
                    </a:ext>
                  </a:extLst>
                </a:gridCol>
                <a:gridCol w="2199735">
                  <a:extLst>
                    <a:ext uri="{9D8B030D-6E8A-4147-A177-3AD203B41FA5}">
                      <a16:colId xmlns:a16="http://schemas.microsoft.com/office/drawing/2014/main" val="20002"/>
                    </a:ext>
                  </a:extLst>
                </a:gridCol>
                <a:gridCol w="2311879">
                  <a:extLst>
                    <a:ext uri="{9D8B030D-6E8A-4147-A177-3AD203B41FA5}">
                      <a16:colId xmlns:a16="http://schemas.microsoft.com/office/drawing/2014/main" val="20003"/>
                    </a:ext>
                  </a:extLst>
                </a:gridCol>
              </a:tblGrid>
              <a:tr h="199276">
                <a:tc gridSpan="4">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ES" sz="1200" b="1" i="0" u="none" strike="noStrike" dirty="0">
                          <a:solidFill>
                            <a:schemeClr val="tx1"/>
                          </a:solidFill>
                          <a:effectLst/>
                          <a:latin typeface="Arial Narrow" panose="020B0606020202030204" pitchFamily="34" charset="0"/>
                        </a:rPr>
                        <a:t>PUNTOS PARA RESPUESTA-TEMPORADA DE LLUVIAS 2020</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0"/>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dirty="0">
                          <a:solidFill>
                            <a:schemeClr val="tx1"/>
                          </a:solidFill>
                          <a:effectLst/>
                          <a:latin typeface="Arial Narrow" panose="020B0606020202030204" pitchFamily="34" charset="0"/>
                        </a:rPr>
                        <a:t>ID</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a:solidFill>
                            <a:schemeClr val="tx1"/>
                          </a:solidFill>
                          <a:effectLst/>
                          <a:latin typeface="Arial Narrow" panose="020B0606020202030204" pitchFamily="34" charset="0"/>
                        </a:rPr>
                        <a:t>UBICACIÓN</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a:solidFill>
                            <a:schemeClr val="tx1"/>
                          </a:solidFill>
                          <a:effectLst/>
                          <a:latin typeface="Arial Narrow" panose="020B0606020202030204" pitchFamily="34" charset="0"/>
                        </a:rPr>
                        <a:t>ENTIDAD</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dirty="0">
                          <a:solidFill>
                            <a:schemeClr val="tx1"/>
                          </a:solidFill>
                          <a:effectLst/>
                          <a:latin typeface="Arial Narrow" panose="020B0606020202030204" pitchFamily="34" charset="0"/>
                        </a:rPr>
                        <a:t>EQUIPAMENTO</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0001"/>
                  </a:ext>
                </a:extLst>
              </a:tr>
              <a:tr h="142340">
                <a:tc rowSpan="3">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3">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Calle 185 - Canal Torca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UAECOBB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ponalsar</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142340">
                <a:tc rowSpan="4">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2</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4">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100 x Cra 7</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UAECOBB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JBB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a:solidFill>
                            <a:srgbClr val="006100"/>
                          </a:solidFill>
                          <a:effectLst/>
                          <a:latin typeface="Arial Narrow" panose="020B0606020202030204" pitchFamily="34" charset="0"/>
                        </a:rPr>
                        <a:t>3</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Intercambiador calle 94</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142340">
                <a:tc rowSpan="5">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4</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5">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Calera - San Luis</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132376">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UAECOBB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ponalsar</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257636">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UAESP</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Recolección y limpieza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142340">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5</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61 x Av. Circunvalar</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JBB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257636">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UAESP</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Recolección y limpieza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6</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La Peña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7"/>
                  </a:ext>
                </a:extLst>
              </a:tr>
              <a:tr h="257636">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7</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San Cristobal - Av 1o Mayo x Cra 1</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8"/>
                  </a:ext>
                </a:extLst>
              </a:tr>
              <a:tr h="142340">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8</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Portal Usme</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9"/>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UAECOBB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0"/>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9</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Portal Suba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UAECOBB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1"/>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10</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Heroes</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2"/>
                  </a:ext>
                </a:extLst>
              </a:tr>
              <a:tr h="257636">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11</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Parque Nacional - Carabineros</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UAESP</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Recolección y limpieza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3"/>
                  </a:ext>
                </a:extLst>
              </a:tr>
              <a:tr h="142340">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12</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75 x Cra 30</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UAECOBB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4"/>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5"/>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13</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170 x Cra 7</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UAECOBB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6"/>
                  </a:ext>
                </a:extLst>
              </a:tr>
            </a:tbl>
          </a:graphicData>
        </a:graphic>
      </p:graphicFrame>
    </p:spTree>
    <p:extLst>
      <p:ext uri="{BB962C8B-B14F-4D97-AF65-F5344CB8AC3E}">
        <p14:creationId xmlns:p14="http://schemas.microsoft.com/office/powerpoint/2010/main" val="21238343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ítulo 1"/>
          <p:cNvSpPr txBox="1">
            <a:spLocks/>
          </p:cNvSpPr>
          <p:nvPr/>
        </p:nvSpPr>
        <p:spPr bwMode="auto">
          <a:xfrm>
            <a:off x="1043608" y="116632"/>
            <a:ext cx="7000368" cy="4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Niveles de Coordinación</a:t>
            </a:r>
          </a:p>
        </p:txBody>
      </p:sp>
      <p:graphicFrame>
        <p:nvGraphicFramePr>
          <p:cNvPr id="4" name="Tabla 7"/>
          <p:cNvGraphicFramePr>
            <a:graphicFrameLocks noGrp="1"/>
          </p:cNvGraphicFramePr>
          <p:nvPr/>
        </p:nvGraphicFramePr>
        <p:xfrm>
          <a:off x="539552" y="692696"/>
          <a:ext cx="8064896" cy="5259522"/>
        </p:xfrm>
        <a:graphic>
          <a:graphicData uri="http://schemas.openxmlformats.org/drawingml/2006/table">
            <a:tbl>
              <a:tblPr firstRow="1" firstCol="1" bandRow="1"/>
              <a:tblGrid>
                <a:gridCol w="623740">
                  <a:extLst>
                    <a:ext uri="{9D8B030D-6E8A-4147-A177-3AD203B41FA5}">
                      <a16:colId xmlns:a16="http://schemas.microsoft.com/office/drawing/2014/main" val="20003"/>
                    </a:ext>
                  </a:extLst>
                </a:gridCol>
                <a:gridCol w="636575">
                  <a:extLst>
                    <a:ext uri="{9D8B030D-6E8A-4147-A177-3AD203B41FA5}">
                      <a16:colId xmlns:a16="http://schemas.microsoft.com/office/drawing/2014/main" val="20004"/>
                    </a:ext>
                  </a:extLst>
                </a:gridCol>
                <a:gridCol w="636575">
                  <a:extLst>
                    <a:ext uri="{9D8B030D-6E8A-4147-A177-3AD203B41FA5}">
                      <a16:colId xmlns:a16="http://schemas.microsoft.com/office/drawing/2014/main" val="20005"/>
                    </a:ext>
                  </a:extLst>
                </a:gridCol>
                <a:gridCol w="1919534">
                  <a:extLst>
                    <a:ext uri="{9D8B030D-6E8A-4147-A177-3AD203B41FA5}">
                      <a16:colId xmlns:a16="http://schemas.microsoft.com/office/drawing/2014/main" val="20006"/>
                    </a:ext>
                  </a:extLst>
                </a:gridCol>
                <a:gridCol w="2088232">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tblGrid>
              <a:tr h="381299">
                <a:tc gridSpan="4">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ctr">
                        <a:spcBef>
                          <a:spcPts val="100"/>
                        </a:spcBef>
                        <a:spcAft>
                          <a:spcPts val="100"/>
                        </a:spcAft>
                      </a:pPr>
                      <a:r>
                        <a:rPr lang="es-ES" sz="1400" dirty="0">
                          <a:effectLst/>
                          <a:latin typeface="Arial Narrow" panose="020B0606020202030204" pitchFamily="34" charset="0"/>
                          <a:cs typeface="Arial" panose="020B0604020202020204" pitchFamily="34" charset="0"/>
                        </a:rPr>
                        <a:t>Unidad de Coordinación</a:t>
                      </a:r>
                      <a:endParaRPr lang="es-CO" sz="1400" b="0" dirty="0">
                        <a:solidFill>
                          <a:schemeClr val="bg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lumMod val="75000"/>
                      </a:sysClr>
                    </a:solidFill>
                  </a:tcPr>
                </a:tc>
                <a:tc hMerge="1">
                  <a:txBody>
                    <a:bodyPr/>
                    <a:lstStyle/>
                    <a:p>
                      <a:pPr algn="ctr">
                        <a:spcBef>
                          <a:spcPts val="100"/>
                        </a:spcBef>
                        <a:spcAft>
                          <a:spcPts val="100"/>
                        </a:spcAft>
                      </a:pPr>
                      <a:endParaRPr lang="es-CO" sz="11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solidFill>
                      <a:schemeClr val="accent1"/>
                    </a:solidFill>
                  </a:tcPr>
                </a:tc>
                <a:tc hMerge="1">
                  <a:txBody>
                    <a:bodyPr/>
                    <a:lstStyle/>
                    <a:p>
                      <a:pPr algn="ctr">
                        <a:spcBef>
                          <a:spcPts val="100"/>
                        </a:spcBef>
                        <a:spcAft>
                          <a:spcPts val="100"/>
                        </a:spcAft>
                      </a:pPr>
                      <a:endParaRPr lang="es-CO" sz="11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solidFill>
                      <a:schemeClr val="accent1"/>
                    </a:solidFill>
                  </a:tcPr>
                </a:tc>
                <a:tc hMerge="1">
                  <a:txBody>
                    <a:bodyPr/>
                    <a:lstStyle/>
                    <a:p>
                      <a:pPr algn="ctr">
                        <a:spcBef>
                          <a:spcPts val="100"/>
                        </a:spcBef>
                        <a:spcAft>
                          <a:spcPts val="100"/>
                        </a:spcAft>
                      </a:pPr>
                      <a:endParaRPr lang="es-CO" sz="11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solidFill>
                      <a:schemeClr val="accent1"/>
                    </a:solidFill>
                  </a:tcPr>
                </a:tc>
                <a:tc>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ctr">
                        <a:spcBef>
                          <a:spcPts val="100"/>
                        </a:spcBef>
                        <a:spcAft>
                          <a:spcPts val="100"/>
                        </a:spcAft>
                      </a:pPr>
                      <a:r>
                        <a:rPr lang="es-ES" sz="1400" dirty="0">
                          <a:effectLst/>
                          <a:latin typeface="Arial Narrow" panose="020B0606020202030204" pitchFamily="34" charset="0"/>
                          <a:cs typeface="Arial" panose="020B0604020202020204" pitchFamily="34" charset="0"/>
                        </a:rPr>
                        <a:t>Cuándo</a:t>
                      </a:r>
                      <a:endParaRPr lang="es-CO" sz="1400" b="0" dirty="0">
                        <a:solidFill>
                          <a:schemeClr val="bg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lumMod val="75000"/>
                      </a:sysClr>
                    </a:solidFill>
                  </a:tcPr>
                </a:tc>
                <a:tc>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ctr">
                        <a:spcBef>
                          <a:spcPts val="100"/>
                        </a:spcBef>
                        <a:spcAft>
                          <a:spcPts val="100"/>
                        </a:spcAft>
                      </a:pPr>
                      <a:r>
                        <a:rPr lang="es-ES" sz="1400" dirty="0">
                          <a:effectLst/>
                          <a:latin typeface="Arial Narrow" panose="020B0606020202030204" pitchFamily="34" charset="0"/>
                          <a:cs typeface="Arial" panose="020B0604020202020204" pitchFamily="34" charset="0"/>
                        </a:rPr>
                        <a:t>Dónde</a:t>
                      </a:r>
                      <a:endParaRPr lang="es-CO" sz="1400" b="0" dirty="0">
                        <a:solidFill>
                          <a:schemeClr val="bg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lumMod val="75000"/>
                      </a:sysClr>
                    </a:solidFill>
                  </a:tcPr>
                </a:tc>
                <a:extLst>
                  <a:ext uri="{0D108BD9-81ED-4DB2-BD59-A6C34878D82A}">
                    <a16:rowId xmlns:a16="http://schemas.microsoft.com/office/drawing/2014/main" val="10000"/>
                  </a:ext>
                </a:extLst>
              </a:tr>
              <a:tr h="1294851">
                <a:tc rowSpan="4">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a:t>
                      </a:r>
                      <a:r>
                        <a:rPr lang="es-CO" sz="1400" b="0" dirty="0">
                          <a:effectLst/>
                          <a:latin typeface="Arial Narrow" panose="020B0606020202030204" pitchFamily="34" charset="0"/>
                          <a:cs typeface="Arial" panose="020B0604020202020204" pitchFamily="34" charset="0"/>
                        </a:rPr>
                        <a:t> 1</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tc gridSpan="3">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Red Distrital</a:t>
                      </a:r>
                      <a:r>
                        <a:rPr lang="es-CO" sz="1400" baseline="0" dirty="0">
                          <a:effectLst/>
                          <a:latin typeface="Arial Narrow" panose="020B0606020202030204" pitchFamily="34" charset="0"/>
                          <a:cs typeface="Arial" panose="020B0604020202020204" pitchFamily="34" charset="0"/>
                        </a:rPr>
                        <a:t> </a:t>
                      </a:r>
                      <a:r>
                        <a:rPr lang="es-CO" sz="1400" dirty="0">
                          <a:effectLst/>
                          <a:latin typeface="Arial Narrow" panose="020B0606020202030204" pitchFamily="34" charset="0"/>
                          <a:cs typeface="Arial" panose="020B0604020202020204" pitchFamily="34" charset="0"/>
                        </a:rPr>
                        <a:t>de Comunicaciones de Emergencias</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no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tc h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h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ES" sz="1400" dirty="0">
                          <a:effectLst/>
                          <a:latin typeface="Arial Narrow" panose="020B0606020202030204" pitchFamily="34" charset="0"/>
                          <a:cs typeface="Arial" panose="020B0604020202020204" pitchFamily="34" charset="0"/>
                        </a:rPr>
                        <a:t>Comunicación permanente</a:t>
                      </a:r>
                      <a:r>
                        <a:rPr lang="es-ES" sz="1400" baseline="0" dirty="0">
                          <a:effectLst/>
                          <a:latin typeface="Arial Narrow" panose="020B0606020202030204" pitchFamily="34" charset="0"/>
                          <a:cs typeface="Arial" panose="020B0604020202020204" pitchFamily="34" charset="0"/>
                        </a:rPr>
                        <a:t> para notificaciones y articular recursos  en emergencias cotidianas </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ES" sz="1400" dirty="0">
                          <a:effectLst/>
                          <a:latin typeface="Arial Narrow" panose="020B0606020202030204" pitchFamily="34" charset="0"/>
                          <a:cs typeface="Arial" panose="020B0604020202020204" pitchFamily="34" charset="0"/>
                        </a:rPr>
                        <a:t>Red</a:t>
                      </a:r>
                      <a:r>
                        <a:rPr lang="es-ES" sz="1400" baseline="0" dirty="0">
                          <a:effectLst/>
                          <a:latin typeface="Arial Narrow" panose="020B0606020202030204" pitchFamily="34" charset="0"/>
                          <a:cs typeface="Arial" panose="020B0604020202020204" pitchFamily="34" charset="0"/>
                        </a:rPr>
                        <a:t> de radiocomunicaciones</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extLst>
                  <a:ext uri="{0D108BD9-81ED-4DB2-BD59-A6C34878D82A}">
                    <a16:rowId xmlns:a16="http://schemas.microsoft.com/office/drawing/2014/main" val="10004"/>
                  </a:ext>
                </a:extLst>
              </a:tr>
              <a:tr h="1099959">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rowSpan="3">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2</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gridSpan="2">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ES" sz="1400" dirty="0">
                          <a:effectLst/>
                          <a:latin typeface="Arial Narrow" panose="020B0606020202030204" pitchFamily="34" charset="0"/>
                          <a:cs typeface="Arial" panose="020B0604020202020204" pitchFamily="34" charset="0"/>
                        </a:rPr>
                        <a:t>Puesto de Mando Unificado – PMU</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no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h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activa ante la presencia de dos o más entidades respondientes</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ubica en terreno (próximo a la zona de afectada), con instalaciones provisionales.</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0001"/>
                  </a:ext>
                </a:extLst>
              </a:tr>
              <a:tr h="1309615">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rowSpan="2">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3</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ES" sz="1400" dirty="0">
                          <a:effectLst/>
                          <a:latin typeface="Arial Narrow" panose="020B0606020202030204" pitchFamily="34" charset="0"/>
                          <a:cs typeface="Arial" panose="020B0604020202020204" pitchFamily="34" charset="0"/>
                        </a:rPr>
                        <a:t>Centro de Operaciones de Emergencias – COE</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no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activa por solicitud del Director del IDIGER en situación</a:t>
                      </a:r>
                      <a:r>
                        <a:rPr lang="es-CO" sz="1400" baseline="0" dirty="0">
                          <a:effectLst/>
                          <a:latin typeface="Arial Narrow" panose="020B0606020202030204" pitchFamily="34" charset="0"/>
                          <a:cs typeface="Arial" panose="020B0604020202020204" pitchFamily="34" charset="0"/>
                        </a:rPr>
                        <a:t> </a:t>
                      </a:r>
                      <a:r>
                        <a:rPr lang="es-CO" sz="1400" dirty="0">
                          <a:effectLst/>
                          <a:latin typeface="Arial Narrow" panose="020B0606020202030204" pitchFamily="34" charset="0"/>
                          <a:cs typeface="Arial" panose="020B0604020202020204" pitchFamily="34" charset="0"/>
                        </a:rPr>
                        <a:t>intensa o extendida de daños y/o crisis social</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Se ubica en el Centro de Comando, Control, Comunicaciones y Cómputo de Bogotá – C4</a:t>
                      </a:r>
                      <a:endParaRPr lang="es-ES" sz="1400" dirty="0">
                        <a:effectLst/>
                        <a:latin typeface="Arial Narrow" panose="020B0606020202030204" pitchFamily="34" charset="0"/>
                        <a:cs typeface="Arial" panose="020B0604020202020204" pitchFamily="34" charset="0"/>
                      </a:endParaRPr>
                    </a:p>
                    <a:p>
                      <a:pPr algn="l">
                        <a:spcAft>
                          <a:spcPts val="0"/>
                        </a:spcAft>
                      </a:pPr>
                      <a:r>
                        <a:rPr lang="es-CO" sz="1400" dirty="0">
                          <a:effectLst/>
                          <a:latin typeface="Arial Narrow" panose="020B0606020202030204" pitchFamily="34" charset="0"/>
                          <a:cs typeface="Arial" panose="020B0604020202020204" pitchFamily="34" charset="0"/>
                        </a:rPr>
                        <a:t>Calle 20 # 68A – 06</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extLst>
                  <a:ext uri="{0D108BD9-81ED-4DB2-BD59-A6C34878D82A}">
                    <a16:rowId xmlns:a16="http://schemas.microsoft.com/office/drawing/2014/main" val="10002"/>
                  </a:ext>
                </a:extLst>
              </a:tr>
              <a:tr h="1098852">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4</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p>
                      <a:pPr marL="273050" indent="0" algn="l">
                        <a:spcBef>
                          <a:spcPts val="100"/>
                        </a:spcBef>
                        <a:spcAft>
                          <a:spcPts val="100"/>
                        </a:spcAft>
                      </a:pPr>
                      <a:r>
                        <a:rPr lang="es-ES" sz="1400" dirty="0">
                          <a:effectLst/>
                          <a:latin typeface="Arial Narrow" panose="020B0606020202030204" pitchFamily="34" charset="0"/>
                          <a:cs typeface="Arial" panose="020B0604020202020204" pitchFamily="34" charset="0"/>
                        </a:rPr>
                        <a:t>Consejo Distrital de Gestión de Riesgos y Cambio Climático CDGR-CC**</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ES" sz="1400" dirty="0">
                          <a:effectLst/>
                          <a:latin typeface="Arial Narrow" panose="020B0606020202030204" pitchFamily="34" charset="0"/>
                          <a:cs typeface="Arial" panose="020B0604020202020204" pitchFamily="34" charset="0"/>
                        </a:rPr>
                        <a:t>Se activa por solicitud del Alcalde Mayor, o el Secretario General.</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ubica en la Alcaldía Mayor</a:t>
                      </a:r>
                      <a:r>
                        <a:rPr lang="es-CO" sz="1400" baseline="0" dirty="0">
                          <a:effectLst/>
                          <a:latin typeface="Arial Narrow" panose="020B0606020202030204" pitchFamily="34" charset="0"/>
                          <a:cs typeface="Arial" panose="020B0604020202020204" pitchFamily="34" charset="0"/>
                        </a:rPr>
                        <a:t> de Bogotá, Carrera 8 # 10 – 65</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3"/>
                  </a:ext>
                </a:extLst>
              </a:tr>
            </a:tbl>
          </a:graphicData>
        </a:graphic>
      </p:graphicFrame>
      <p:sp>
        <p:nvSpPr>
          <p:cNvPr id="5" name="CuadroTexto 4"/>
          <p:cNvSpPr txBox="1"/>
          <p:nvPr/>
        </p:nvSpPr>
        <p:spPr>
          <a:xfrm>
            <a:off x="2276018" y="5877272"/>
            <a:ext cx="3796873" cy="369332"/>
          </a:xfrm>
          <a:prstGeom prst="rect">
            <a:avLst/>
          </a:prstGeom>
          <a:noFill/>
        </p:spPr>
        <p:txBody>
          <a:bodyPr wrap="none" rtlCol="0">
            <a:spAutoFit/>
          </a:bodyPr>
          <a:lstStyle/>
          <a:p>
            <a:r>
              <a:rPr lang="es-ES" dirty="0">
                <a:latin typeface="Arial Narrow" panose="020B0606020202030204" pitchFamily="34" charset="0"/>
              </a:rPr>
              <a:t>Link: </a:t>
            </a:r>
            <a:r>
              <a:rPr lang="es-ES" dirty="0">
                <a:latin typeface="Arial Narrow" panose="020B0606020202030204" pitchFamily="34" charset="0"/>
                <a:hlinkClick r:id="rId2"/>
              </a:rPr>
              <a:t>www.idiger.gov.co/marcodeactuacion</a:t>
            </a:r>
            <a:r>
              <a:rPr lang="es-ES" dirty="0">
                <a:latin typeface="Arial Narrow" panose="020B0606020202030204" pitchFamily="34" charset="0"/>
              </a:rPr>
              <a:t> </a:t>
            </a:r>
          </a:p>
        </p:txBody>
      </p:sp>
    </p:spTree>
    <p:extLst>
      <p:ext uri="{BB962C8B-B14F-4D97-AF65-F5344CB8AC3E}">
        <p14:creationId xmlns:p14="http://schemas.microsoft.com/office/powerpoint/2010/main" val="14962395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rma libre 8"/>
          <p:cNvSpPr/>
          <p:nvPr/>
        </p:nvSpPr>
        <p:spPr>
          <a:xfrm>
            <a:off x="86551" y="2889000"/>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dirty="0">
                <a:solidFill>
                  <a:schemeClr val="tx1"/>
                </a:solidFill>
                <a:latin typeface="Arial Narrow" panose="020B0606020202030204" pitchFamily="34" charset="0"/>
                <a:cs typeface="Arial" panose="020B0604020202020204" pitchFamily="34" charset="0"/>
              </a:rPr>
              <a:t>7</a:t>
            </a:r>
            <a:r>
              <a:rPr lang="es-ES" sz="4400" b="0" kern="1200" dirty="0">
                <a:solidFill>
                  <a:schemeClr val="tx1"/>
                </a:solidFill>
                <a:latin typeface="Arial Narrow" panose="020B0606020202030204" pitchFamily="34" charset="0"/>
                <a:cs typeface="Arial" panose="020B0604020202020204" pitchFamily="34" charset="0"/>
              </a:rPr>
              <a:t>. Información Pública</a:t>
            </a:r>
          </a:p>
        </p:txBody>
      </p:sp>
      <p:sp>
        <p:nvSpPr>
          <p:cNvPr id="3" name="Botón de acción: Inicio 2">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23300136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ítulo 1"/>
          <p:cNvSpPr txBox="1">
            <a:spLocks/>
          </p:cNvSpPr>
          <p:nvPr/>
        </p:nvSpPr>
        <p:spPr bwMode="auto">
          <a:xfrm>
            <a:off x="1080119" y="116632"/>
            <a:ext cx="7020273" cy="72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Información Pública</a:t>
            </a:r>
          </a:p>
        </p:txBody>
      </p:sp>
      <p:sp>
        <p:nvSpPr>
          <p:cNvPr id="2" name="1 CuadroTexto"/>
          <p:cNvSpPr txBox="1"/>
          <p:nvPr/>
        </p:nvSpPr>
        <p:spPr>
          <a:xfrm>
            <a:off x="1197339" y="871392"/>
            <a:ext cx="6785832" cy="369332"/>
          </a:xfrm>
          <a:prstGeom prst="rect">
            <a:avLst/>
          </a:prstGeom>
          <a:noFill/>
        </p:spPr>
        <p:txBody>
          <a:bodyPr wrap="none" rtlCol="0">
            <a:spAutoFit/>
          </a:bodyPr>
          <a:lstStyle/>
          <a:p>
            <a:pPr algn="ctr"/>
            <a:r>
              <a:rPr lang="es-CO" dirty="0">
                <a:latin typeface="Arial Narrow" panose="020B0606020202030204" pitchFamily="34" charset="0"/>
              </a:rPr>
              <a:t>Campaña por redes sociales y medios, unificada entre las entidades distritales</a:t>
            </a:r>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366" y="1556594"/>
            <a:ext cx="2881224" cy="1872406"/>
          </a:xfrm>
          <a:prstGeom prst="rect">
            <a:avLst/>
          </a:prstGeom>
        </p:spPr>
      </p:pic>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5166" y="1556593"/>
            <a:ext cx="2879929" cy="1872407"/>
          </a:xfrm>
          <a:prstGeom prst="rect">
            <a:avLst/>
          </a:prstGeom>
        </p:spPr>
      </p:pic>
      <p:pic>
        <p:nvPicPr>
          <p:cNvPr id="6" name="5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739" y="3683479"/>
            <a:ext cx="2562045" cy="2562045"/>
          </a:xfrm>
          <a:prstGeom prst="rect">
            <a:avLst/>
          </a:prstGeom>
        </p:spPr>
      </p:pic>
      <p:pic>
        <p:nvPicPr>
          <p:cNvPr id="7" name="6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60388" y="3683480"/>
            <a:ext cx="4334707" cy="2268746"/>
          </a:xfrm>
          <a:prstGeom prst="rect">
            <a:avLst/>
          </a:prstGeom>
        </p:spPr>
      </p:pic>
    </p:spTree>
    <p:extLst>
      <p:ext uri="{BB962C8B-B14F-4D97-AF65-F5344CB8AC3E}">
        <p14:creationId xmlns:p14="http://schemas.microsoft.com/office/powerpoint/2010/main" val="36223033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rma libre 11"/>
          <p:cNvSpPr/>
          <p:nvPr/>
        </p:nvSpPr>
        <p:spPr>
          <a:xfrm>
            <a:off x="75635" y="2889000"/>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dirty="0">
                <a:solidFill>
                  <a:schemeClr val="tx1"/>
                </a:solidFill>
                <a:latin typeface="Arial Narrow" panose="020B0606020202030204" pitchFamily="34" charset="0"/>
                <a:cs typeface="Arial" panose="020B0604020202020204" pitchFamily="34" charset="0"/>
              </a:rPr>
              <a:t>8</a:t>
            </a:r>
            <a:r>
              <a:rPr lang="es-ES" sz="4400" b="0" kern="1200" dirty="0">
                <a:solidFill>
                  <a:schemeClr val="tx1"/>
                </a:solidFill>
                <a:latin typeface="Arial Narrow" panose="020B0606020202030204" pitchFamily="34" charset="0"/>
                <a:cs typeface="Arial" panose="020B0604020202020204" pitchFamily="34" charset="0"/>
              </a:rPr>
              <a:t>. Medidas territoriales</a:t>
            </a:r>
          </a:p>
        </p:txBody>
      </p:sp>
      <p:sp>
        <p:nvSpPr>
          <p:cNvPr id="3" name="Botón de acción: Inicio 2">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18410197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Título 1"/>
          <p:cNvSpPr txBox="1">
            <a:spLocks/>
          </p:cNvSpPr>
          <p:nvPr/>
        </p:nvSpPr>
        <p:spPr bwMode="auto">
          <a:xfrm>
            <a:off x="1187624" y="257845"/>
            <a:ext cx="6840760" cy="720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ea typeface="Arial Rounded MT Bold" panose="020F0704030504030204" pitchFamily="34" charset="0"/>
                <a:cs typeface="Arial" panose="020B0604020202020204" pitchFamily="34" charset="0"/>
              </a:rPr>
              <a:t>Medidas en las localidades</a:t>
            </a:r>
          </a:p>
        </p:txBody>
      </p:sp>
      <p:sp>
        <p:nvSpPr>
          <p:cNvPr id="6" name="16 Forma libre"/>
          <p:cNvSpPr/>
          <p:nvPr/>
        </p:nvSpPr>
        <p:spPr>
          <a:xfrm>
            <a:off x="2783879" y="1052736"/>
            <a:ext cx="3592365" cy="1052641"/>
          </a:xfrm>
          <a:custGeom>
            <a:avLst/>
            <a:gdLst>
              <a:gd name="connsiteX0" fmla="*/ 0 w 1835995"/>
              <a:gd name="connsiteY0" fmla="*/ 147709 h 886236"/>
              <a:gd name="connsiteX1" fmla="*/ 147709 w 1835995"/>
              <a:gd name="connsiteY1" fmla="*/ 0 h 886236"/>
              <a:gd name="connsiteX2" fmla="*/ 1688286 w 1835995"/>
              <a:gd name="connsiteY2" fmla="*/ 0 h 886236"/>
              <a:gd name="connsiteX3" fmla="*/ 1835995 w 1835995"/>
              <a:gd name="connsiteY3" fmla="*/ 147709 h 886236"/>
              <a:gd name="connsiteX4" fmla="*/ 1835995 w 1835995"/>
              <a:gd name="connsiteY4" fmla="*/ 738527 h 886236"/>
              <a:gd name="connsiteX5" fmla="*/ 1688286 w 1835995"/>
              <a:gd name="connsiteY5" fmla="*/ 886236 h 886236"/>
              <a:gd name="connsiteX6" fmla="*/ 147709 w 1835995"/>
              <a:gd name="connsiteY6" fmla="*/ 886236 h 886236"/>
              <a:gd name="connsiteX7" fmla="*/ 0 w 1835995"/>
              <a:gd name="connsiteY7" fmla="*/ 738527 h 886236"/>
              <a:gd name="connsiteX8" fmla="*/ 0 w 1835995"/>
              <a:gd name="connsiteY8" fmla="*/ 147709 h 88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5995" h="886236">
                <a:moveTo>
                  <a:pt x="0" y="147709"/>
                </a:moveTo>
                <a:cubicBezTo>
                  <a:pt x="0" y="66132"/>
                  <a:pt x="66132" y="0"/>
                  <a:pt x="147709" y="0"/>
                </a:cubicBezTo>
                <a:lnTo>
                  <a:pt x="1688286" y="0"/>
                </a:lnTo>
                <a:cubicBezTo>
                  <a:pt x="1769863" y="0"/>
                  <a:pt x="1835995" y="66132"/>
                  <a:pt x="1835995" y="147709"/>
                </a:cubicBezTo>
                <a:lnTo>
                  <a:pt x="1835995" y="738527"/>
                </a:lnTo>
                <a:cubicBezTo>
                  <a:pt x="1835995" y="820104"/>
                  <a:pt x="1769863" y="886236"/>
                  <a:pt x="1688286" y="886236"/>
                </a:cubicBezTo>
                <a:lnTo>
                  <a:pt x="147709" y="886236"/>
                </a:lnTo>
                <a:cubicBezTo>
                  <a:pt x="66132" y="886236"/>
                  <a:pt x="0" y="820104"/>
                  <a:pt x="0" y="738527"/>
                </a:cubicBezTo>
                <a:lnTo>
                  <a:pt x="0" y="147709"/>
                </a:lnTo>
                <a:close/>
              </a:path>
            </a:pathLst>
          </a:custGeom>
          <a:ln/>
        </p:spPr>
        <p:style>
          <a:lnRef idx="1">
            <a:schemeClr val="accent3"/>
          </a:lnRef>
          <a:fillRef idx="2">
            <a:schemeClr val="accent3"/>
          </a:fillRef>
          <a:effectRef idx="1">
            <a:schemeClr val="accent3"/>
          </a:effectRef>
          <a:fontRef idx="minor">
            <a:schemeClr val="dk1"/>
          </a:fontRef>
        </p:style>
        <p:txBody>
          <a:bodyPr spcFirstLastPara="0" vert="horz" wrap="square" lIns="0" tIns="0" rIns="0" bIns="0" numCol="1" spcCol="1270" anchor="ctr" anchorCtr="0">
            <a:no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545"/>
              </a:spcAft>
            </a:pPr>
            <a:r>
              <a:rPr lang="es-CO" sz="1600" b="1" kern="1200" dirty="0">
                <a:effectLst/>
                <a:latin typeface="Arial" panose="020B0604020202020204" pitchFamily="34" charset="0"/>
                <a:ea typeface="ＭＳ Ｐゴシック"/>
                <a:cs typeface="Arial" panose="020B0604020202020204" pitchFamily="34" charset="0"/>
              </a:rPr>
              <a:t>20 localidades</a:t>
            </a:r>
          </a:p>
          <a:p>
            <a:pPr algn="ctr">
              <a:lnSpc>
                <a:spcPct val="90000"/>
              </a:lnSpc>
              <a:spcAft>
                <a:spcPts val="545"/>
              </a:spcAft>
            </a:pPr>
            <a:r>
              <a:rPr lang="es-CO" sz="1600" b="1" dirty="0">
                <a:latin typeface="Arial" panose="020B0604020202020204" pitchFamily="34" charset="0"/>
                <a:ea typeface="ＭＳ Ｐゴシック"/>
                <a:cs typeface="Arial" panose="020B0604020202020204" pitchFamily="34" charset="0"/>
              </a:rPr>
              <a:t>CLGR-CC</a:t>
            </a:r>
            <a:endParaRPr lang="es-CO" sz="1200" dirty="0">
              <a:effectLst/>
              <a:latin typeface="Arial" panose="020B0604020202020204" pitchFamily="34" charset="0"/>
              <a:ea typeface="ＭＳ Ｐゴシック"/>
              <a:cs typeface="Arial" panose="020B0604020202020204" pitchFamily="34" charset="0"/>
            </a:endParaRPr>
          </a:p>
        </p:txBody>
      </p:sp>
      <p:sp>
        <p:nvSpPr>
          <p:cNvPr id="8" name="18 Forma libre"/>
          <p:cNvSpPr/>
          <p:nvPr/>
        </p:nvSpPr>
        <p:spPr>
          <a:xfrm>
            <a:off x="5580112" y="2560336"/>
            <a:ext cx="2736304" cy="2160239"/>
          </a:xfrm>
          <a:custGeom>
            <a:avLst/>
            <a:gdLst>
              <a:gd name="connsiteX0" fmla="*/ 0 w 1835995"/>
              <a:gd name="connsiteY0" fmla="*/ 147709 h 886236"/>
              <a:gd name="connsiteX1" fmla="*/ 147709 w 1835995"/>
              <a:gd name="connsiteY1" fmla="*/ 0 h 886236"/>
              <a:gd name="connsiteX2" fmla="*/ 1688286 w 1835995"/>
              <a:gd name="connsiteY2" fmla="*/ 0 h 886236"/>
              <a:gd name="connsiteX3" fmla="*/ 1835995 w 1835995"/>
              <a:gd name="connsiteY3" fmla="*/ 147709 h 886236"/>
              <a:gd name="connsiteX4" fmla="*/ 1835995 w 1835995"/>
              <a:gd name="connsiteY4" fmla="*/ 738527 h 886236"/>
              <a:gd name="connsiteX5" fmla="*/ 1688286 w 1835995"/>
              <a:gd name="connsiteY5" fmla="*/ 886236 h 886236"/>
              <a:gd name="connsiteX6" fmla="*/ 147709 w 1835995"/>
              <a:gd name="connsiteY6" fmla="*/ 886236 h 886236"/>
              <a:gd name="connsiteX7" fmla="*/ 0 w 1835995"/>
              <a:gd name="connsiteY7" fmla="*/ 738527 h 886236"/>
              <a:gd name="connsiteX8" fmla="*/ 0 w 1835995"/>
              <a:gd name="connsiteY8" fmla="*/ 147709 h 88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5995" h="886236">
                <a:moveTo>
                  <a:pt x="0" y="147709"/>
                </a:moveTo>
                <a:cubicBezTo>
                  <a:pt x="0" y="66132"/>
                  <a:pt x="66132" y="0"/>
                  <a:pt x="147709" y="0"/>
                </a:cubicBezTo>
                <a:lnTo>
                  <a:pt x="1688286" y="0"/>
                </a:lnTo>
                <a:cubicBezTo>
                  <a:pt x="1769863" y="0"/>
                  <a:pt x="1835995" y="66132"/>
                  <a:pt x="1835995" y="147709"/>
                </a:cubicBezTo>
                <a:lnTo>
                  <a:pt x="1835995" y="738527"/>
                </a:lnTo>
                <a:cubicBezTo>
                  <a:pt x="1835995" y="820104"/>
                  <a:pt x="1769863" y="886236"/>
                  <a:pt x="1688286" y="886236"/>
                </a:cubicBezTo>
                <a:lnTo>
                  <a:pt x="147709" y="886236"/>
                </a:lnTo>
                <a:cubicBezTo>
                  <a:pt x="66132" y="886236"/>
                  <a:pt x="0" y="820104"/>
                  <a:pt x="0" y="738527"/>
                </a:cubicBezTo>
                <a:lnTo>
                  <a:pt x="0" y="147709"/>
                </a:lnTo>
                <a:close/>
              </a:path>
            </a:pathLst>
          </a:custGeom>
          <a:ln/>
        </p:spPr>
        <p:style>
          <a:lnRef idx="1">
            <a:schemeClr val="accent2"/>
          </a:lnRef>
          <a:fillRef idx="2">
            <a:schemeClr val="accent2"/>
          </a:fillRef>
          <a:effectRef idx="1">
            <a:schemeClr val="accent2"/>
          </a:effectRef>
          <a:fontRef idx="minor">
            <a:schemeClr val="dk1"/>
          </a:fontRef>
        </p:style>
        <p:txBody>
          <a:bodyPr spcFirstLastPara="0" vert="horz" wrap="square" lIns="79262" tIns="79262" rIns="79262" bIns="79262" numCol="1" spcCol="1270" anchor="ctr" anchorCtr="0">
            <a:no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CO" altLang="es-CO" sz="1600" b="1" dirty="0">
                <a:latin typeface="Arial" panose="020B0604020202020204" pitchFamily="34" charset="0"/>
                <a:ea typeface="Calibri" panose="020F0502020204030204" pitchFamily="34" charset="0"/>
                <a:cs typeface="Arial" panose="020B0604020202020204" pitchFamily="34" charset="0"/>
              </a:rPr>
              <a:t>Matriz de Puntos Críticos </a:t>
            </a:r>
          </a:p>
          <a:p>
            <a:pPr algn="ctr"/>
            <a:r>
              <a:rPr lang="es-CO" altLang="es-CO" sz="1600" b="1" dirty="0">
                <a:latin typeface="Arial" panose="020B0604020202020204" pitchFamily="34" charset="0"/>
                <a:ea typeface="Calibri" panose="020F0502020204030204" pitchFamily="34" charset="0"/>
                <a:cs typeface="Arial" panose="020B0604020202020204" pitchFamily="34" charset="0"/>
              </a:rPr>
              <a:t>por Localidad</a:t>
            </a:r>
          </a:p>
        </p:txBody>
      </p:sp>
      <p:sp>
        <p:nvSpPr>
          <p:cNvPr id="10" name="24 Forma libre"/>
          <p:cNvSpPr/>
          <p:nvPr/>
        </p:nvSpPr>
        <p:spPr>
          <a:xfrm>
            <a:off x="2795535" y="5112662"/>
            <a:ext cx="3592365" cy="1052641"/>
          </a:xfrm>
          <a:custGeom>
            <a:avLst/>
            <a:gdLst>
              <a:gd name="connsiteX0" fmla="*/ 0 w 1835995"/>
              <a:gd name="connsiteY0" fmla="*/ 147709 h 886236"/>
              <a:gd name="connsiteX1" fmla="*/ 147709 w 1835995"/>
              <a:gd name="connsiteY1" fmla="*/ 0 h 886236"/>
              <a:gd name="connsiteX2" fmla="*/ 1688286 w 1835995"/>
              <a:gd name="connsiteY2" fmla="*/ 0 h 886236"/>
              <a:gd name="connsiteX3" fmla="*/ 1835995 w 1835995"/>
              <a:gd name="connsiteY3" fmla="*/ 147709 h 886236"/>
              <a:gd name="connsiteX4" fmla="*/ 1835995 w 1835995"/>
              <a:gd name="connsiteY4" fmla="*/ 738527 h 886236"/>
              <a:gd name="connsiteX5" fmla="*/ 1688286 w 1835995"/>
              <a:gd name="connsiteY5" fmla="*/ 886236 h 886236"/>
              <a:gd name="connsiteX6" fmla="*/ 147709 w 1835995"/>
              <a:gd name="connsiteY6" fmla="*/ 886236 h 886236"/>
              <a:gd name="connsiteX7" fmla="*/ 0 w 1835995"/>
              <a:gd name="connsiteY7" fmla="*/ 738527 h 886236"/>
              <a:gd name="connsiteX8" fmla="*/ 0 w 1835995"/>
              <a:gd name="connsiteY8" fmla="*/ 147709 h 88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5995" h="886236">
                <a:moveTo>
                  <a:pt x="0" y="147709"/>
                </a:moveTo>
                <a:cubicBezTo>
                  <a:pt x="0" y="66132"/>
                  <a:pt x="66132" y="0"/>
                  <a:pt x="147709" y="0"/>
                </a:cubicBezTo>
                <a:lnTo>
                  <a:pt x="1688286" y="0"/>
                </a:lnTo>
                <a:cubicBezTo>
                  <a:pt x="1769863" y="0"/>
                  <a:pt x="1835995" y="66132"/>
                  <a:pt x="1835995" y="147709"/>
                </a:cubicBezTo>
                <a:lnTo>
                  <a:pt x="1835995" y="738527"/>
                </a:lnTo>
                <a:cubicBezTo>
                  <a:pt x="1835995" y="820104"/>
                  <a:pt x="1769863" y="886236"/>
                  <a:pt x="1688286" y="886236"/>
                </a:cubicBezTo>
                <a:lnTo>
                  <a:pt x="147709" y="886236"/>
                </a:lnTo>
                <a:cubicBezTo>
                  <a:pt x="66132" y="886236"/>
                  <a:pt x="0" y="820104"/>
                  <a:pt x="0" y="738527"/>
                </a:cubicBezTo>
                <a:lnTo>
                  <a:pt x="0" y="147709"/>
                </a:lnTo>
                <a:close/>
              </a:path>
            </a:pathLst>
          </a:custGeom>
          <a:ln/>
        </p:spPr>
        <p:style>
          <a:lnRef idx="1">
            <a:schemeClr val="accent6"/>
          </a:lnRef>
          <a:fillRef idx="2">
            <a:schemeClr val="accent6"/>
          </a:fillRef>
          <a:effectRef idx="1">
            <a:schemeClr val="accent6"/>
          </a:effectRef>
          <a:fontRef idx="minor">
            <a:schemeClr val="dk1"/>
          </a:fontRef>
        </p:style>
        <p:txBody>
          <a:bodyPr spcFirstLastPara="0" vert="horz" wrap="square" lIns="96602" tIns="96602" rIns="96602" bIns="96602" numCol="1" spcCol="1270" anchor="ctr" anchorCtr="0">
            <a:no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545"/>
              </a:spcAft>
            </a:pPr>
            <a:r>
              <a:rPr lang="es-CO" sz="1600" b="1" kern="1200" dirty="0">
                <a:effectLst/>
                <a:latin typeface="Arial" panose="020B0604020202020204" pitchFamily="34" charset="0"/>
                <a:ea typeface="ＭＳ Ｐゴシック"/>
                <a:cs typeface="Arial" panose="020B0604020202020204" pitchFamily="34" charset="0"/>
              </a:rPr>
              <a:t>Panorama de Riesgos</a:t>
            </a:r>
          </a:p>
          <a:p>
            <a:pPr algn="ctr">
              <a:lnSpc>
                <a:spcPct val="90000"/>
              </a:lnSpc>
              <a:spcAft>
                <a:spcPts val="545"/>
              </a:spcAft>
            </a:pPr>
            <a:r>
              <a:rPr lang="es-CO" sz="1600" b="1" kern="1200" dirty="0">
                <a:effectLst/>
                <a:latin typeface="Arial" panose="020B0604020202020204" pitchFamily="34" charset="0"/>
                <a:ea typeface="ＭＳ Ｐゴシック"/>
                <a:cs typeface="Arial" panose="020B0604020202020204" pitchFamily="34" charset="0"/>
              </a:rPr>
              <a:t> por Localidad</a:t>
            </a:r>
            <a:endParaRPr lang="es-CO" sz="1600" b="1" dirty="0">
              <a:effectLst/>
              <a:latin typeface="Arial" panose="020B0604020202020204" pitchFamily="34" charset="0"/>
              <a:ea typeface="ＭＳ Ｐゴシック"/>
              <a:cs typeface="Arial" panose="020B0604020202020204" pitchFamily="34" charset="0"/>
            </a:endParaRPr>
          </a:p>
        </p:txBody>
      </p:sp>
      <p:sp>
        <p:nvSpPr>
          <p:cNvPr id="12" name="26 Forma libre"/>
          <p:cNvSpPr/>
          <p:nvPr/>
        </p:nvSpPr>
        <p:spPr>
          <a:xfrm>
            <a:off x="755576" y="2560337"/>
            <a:ext cx="3096883" cy="2160239"/>
          </a:xfrm>
          <a:custGeom>
            <a:avLst/>
            <a:gdLst>
              <a:gd name="connsiteX0" fmla="*/ 0 w 1835995"/>
              <a:gd name="connsiteY0" fmla="*/ 147709 h 886236"/>
              <a:gd name="connsiteX1" fmla="*/ 147709 w 1835995"/>
              <a:gd name="connsiteY1" fmla="*/ 0 h 886236"/>
              <a:gd name="connsiteX2" fmla="*/ 1688286 w 1835995"/>
              <a:gd name="connsiteY2" fmla="*/ 0 h 886236"/>
              <a:gd name="connsiteX3" fmla="*/ 1835995 w 1835995"/>
              <a:gd name="connsiteY3" fmla="*/ 147709 h 886236"/>
              <a:gd name="connsiteX4" fmla="*/ 1835995 w 1835995"/>
              <a:gd name="connsiteY4" fmla="*/ 738527 h 886236"/>
              <a:gd name="connsiteX5" fmla="*/ 1688286 w 1835995"/>
              <a:gd name="connsiteY5" fmla="*/ 886236 h 886236"/>
              <a:gd name="connsiteX6" fmla="*/ 147709 w 1835995"/>
              <a:gd name="connsiteY6" fmla="*/ 886236 h 886236"/>
              <a:gd name="connsiteX7" fmla="*/ 0 w 1835995"/>
              <a:gd name="connsiteY7" fmla="*/ 738527 h 886236"/>
              <a:gd name="connsiteX8" fmla="*/ 0 w 1835995"/>
              <a:gd name="connsiteY8" fmla="*/ 147709 h 88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5995" h="886236">
                <a:moveTo>
                  <a:pt x="0" y="147709"/>
                </a:moveTo>
                <a:cubicBezTo>
                  <a:pt x="0" y="66132"/>
                  <a:pt x="66132" y="0"/>
                  <a:pt x="147709" y="0"/>
                </a:cubicBezTo>
                <a:lnTo>
                  <a:pt x="1688286" y="0"/>
                </a:lnTo>
                <a:cubicBezTo>
                  <a:pt x="1769863" y="0"/>
                  <a:pt x="1835995" y="66132"/>
                  <a:pt x="1835995" y="147709"/>
                </a:cubicBezTo>
                <a:lnTo>
                  <a:pt x="1835995" y="738527"/>
                </a:lnTo>
                <a:cubicBezTo>
                  <a:pt x="1835995" y="820104"/>
                  <a:pt x="1769863" y="886236"/>
                  <a:pt x="1688286" y="886236"/>
                </a:cubicBezTo>
                <a:lnTo>
                  <a:pt x="147709" y="886236"/>
                </a:lnTo>
                <a:cubicBezTo>
                  <a:pt x="66132" y="886236"/>
                  <a:pt x="0" y="820104"/>
                  <a:pt x="0" y="738527"/>
                </a:cubicBezTo>
                <a:lnTo>
                  <a:pt x="0" y="147709"/>
                </a:lnTo>
                <a:close/>
              </a:path>
            </a:pathLst>
          </a:custGeom>
          <a:ln/>
        </p:spPr>
        <p:style>
          <a:lnRef idx="1">
            <a:schemeClr val="accent4"/>
          </a:lnRef>
          <a:fillRef idx="2">
            <a:schemeClr val="accent4"/>
          </a:fillRef>
          <a:effectRef idx="1">
            <a:schemeClr val="accent4"/>
          </a:effectRef>
          <a:fontRef idx="minor">
            <a:schemeClr val="dk1"/>
          </a:fontRef>
        </p:style>
        <p:txBody>
          <a:bodyPr spcFirstLastPara="0" vert="horz" wrap="square" lIns="79262" tIns="79262" rIns="79262" bIns="79262" numCol="1" spcCol="1270" anchor="ctr" anchorCtr="0">
            <a:no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7313" lvl="1">
              <a:spcAft>
                <a:spcPts val="0"/>
              </a:spcAft>
            </a:pPr>
            <a:r>
              <a:rPr lang="es-CO" sz="1200" b="1" dirty="0">
                <a:effectLst/>
                <a:latin typeface="Arial" panose="020B0604020202020204" pitchFamily="34" charset="0"/>
                <a:ea typeface="ＭＳ Ｐゴシック"/>
                <a:cs typeface="Arial" panose="020B0604020202020204" pitchFamily="34" charset="0"/>
              </a:rPr>
              <a:t>Componentes:</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Barrio y/o cuerpo de agua</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Dirección</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Situación problema</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Factores generadores de riesgo</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Actores generadores de riesgo</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Acciones para llegar a la situación deseada</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Responsable</a:t>
            </a:r>
          </a:p>
          <a:p>
            <a:pPr marL="358775" lvl="1" indent="-171450">
              <a:spcAft>
                <a:spcPts val="0"/>
              </a:spcAft>
              <a:buFont typeface="Arial" panose="020B0604020202020204" pitchFamily="34" charset="0"/>
              <a:buChar char="•"/>
            </a:pPr>
            <a:r>
              <a:rPr lang="es-CO" altLang="es-CO" sz="1200" b="1" dirty="0">
                <a:latin typeface="Arial" panose="020B0604020202020204" pitchFamily="34" charset="0"/>
                <a:ea typeface="Calibri" panose="020F0502020204030204" pitchFamily="34" charset="0"/>
                <a:cs typeface="Arial" panose="020B0604020202020204" pitchFamily="34" charset="0"/>
              </a:rPr>
              <a:t>Registro fotográfico</a:t>
            </a:r>
          </a:p>
          <a:p>
            <a:pPr marL="358775" lvl="1" indent="-171450">
              <a:spcAft>
                <a:spcPts val="0"/>
              </a:spcAft>
              <a:buFont typeface="Arial" panose="020B0604020202020204" pitchFamily="34" charset="0"/>
              <a:buChar char="•"/>
            </a:pPr>
            <a:r>
              <a:rPr lang="es-CO" altLang="es-CO" sz="1200" b="1">
                <a:latin typeface="Arial" panose="020B0604020202020204" pitchFamily="34" charset="0"/>
                <a:ea typeface="Calibri" panose="020F0502020204030204" pitchFamily="34" charset="0"/>
                <a:cs typeface="Arial" panose="020B0604020202020204" pitchFamily="34" charset="0"/>
              </a:rPr>
              <a:t>Seguimiento.</a:t>
            </a:r>
            <a:endParaRPr lang="es-CO" sz="1400" b="1" dirty="0">
              <a:effectLst/>
              <a:latin typeface="Arial" panose="020B0604020202020204" pitchFamily="34" charset="0"/>
              <a:ea typeface="ＭＳ Ｐゴシック"/>
              <a:cs typeface="Arial" panose="020B0604020202020204" pitchFamily="34" charset="0"/>
            </a:endParaRPr>
          </a:p>
        </p:txBody>
      </p:sp>
      <p:sp>
        <p:nvSpPr>
          <p:cNvPr id="14" name="Flecha circular 13"/>
          <p:cNvSpPr/>
          <p:nvPr/>
        </p:nvSpPr>
        <p:spPr>
          <a:xfrm rot="16200000">
            <a:off x="1816191" y="1637375"/>
            <a:ext cx="1170434" cy="1367861"/>
          </a:xfrm>
          <a:prstGeom prst="circularArrow">
            <a:avLst>
              <a:gd name="adj1" fmla="val 15463"/>
              <a:gd name="adj2" fmla="val 1873005"/>
              <a:gd name="adj3" fmla="val 19307658"/>
              <a:gd name="adj4" fmla="val 15975877"/>
              <a:gd name="adj5" fmla="val 16530"/>
            </a:avLst>
          </a:prstGeom>
          <a:solidFill>
            <a:schemeClr val="bg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CO">
              <a:solidFill>
                <a:schemeClr val="tx1"/>
              </a:solidFill>
            </a:endParaRPr>
          </a:p>
        </p:txBody>
      </p:sp>
      <p:sp>
        <p:nvSpPr>
          <p:cNvPr id="15" name="Flecha circular 14"/>
          <p:cNvSpPr/>
          <p:nvPr/>
        </p:nvSpPr>
        <p:spPr>
          <a:xfrm rot="1317794">
            <a:off x="6163502" y="1632821"/>
            <a:ext cx="1170434" cy="1367861"/>
          </a:xfrm>
          <a:prstGeom prst="circularArrow">
            <a:avLst>
              <a:gd name="adj1" fmla="val 15463"/>
              <a:gd name="adj2" fmla="val 1873005"/>
              <a:gd name="adj3" fmla="val 19307658"/>
              <a:gd name="adj4" fmla="val 14938350"/>
              <a:gd name="adj5" fmla="val 16530"/>
            </a:avLst>
          </a:prstGeom>
          <a:solidFill>
            <a:schemeClr val="bg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CO">
              <a:solidFill>
                <a:schemeClr val="tx1"/>
              </a:solidFill>
            </a:endParaRPr>
          </a:p>
        </p:txBody>
      </p:sp>
      <p:sp>
        <p:nvSpPr>
          <p:cNvPr id="16" name="Flecha circular 15"/>
          <p:cNvSpPr/>
          <p:nvPr/>
        </p:nvSpPr>
        <p:spPr>
          <a:xfrm rot="5400000">
            <a:off x="6044463" y="4169417"/>
            <a:ext cx="1359475" cy="1588789"/>
          </a:xfrm>
          <a:prstGeom prst="circularArrow">
            <a:avLst>
              <a:gd name="adj1" fmla="val 15463"/>
              <a:gd name="adj2" fmla="val 1873005"/>
              <a:gd name="adj3" fmla="val 19307658"/>
              <a:gd name="adj4" fmla="val 16155934"/>
              <a:gd name="adj5" fmla="val 16530"/>
            </a:avLst>
          </a:prstGeom>
          <a:solidFill>
            <a:schemeClr val="bg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CO">
              <a:solidFill>
                <a:schemeClr val="tx1"/>
              </a:solidFill>
            </a:endParaRPr>
          </a:p>
        </p:txBody>
      </p:sp>
      <p:sp>
        <p:nvSpPr>
          <p:cNvPr id="17" name="Flecha circular 16"/>
          <p:cNvSpPr/>
          <p:nvPr/>
        </p:nvSpPr>
        <p:spPr>
          <a:xfrm rot="11757351">
            <a:off x="1882942" y="4411422"/>
            <a:ext cx="1170434" cy="1367861"/>
          </a:xfrm>
          <a:prstGeom prst="circularArrow">
            <a:avLst>
              <a:gd name="adj1" fmla="val 15463"/>
              <a:gd name="adj2" fmla="val 1873005"/>
              <a:gd name="adj3" fmla="val 19307658"/>
              <a:gd name="adj4" fmla="val 16155934"/>
              <a:gd name="adj5" fmla="val 16530"/>
            </a:avLst>
          </a:prstGeom>
          <a:solidFill>
            <a:schemeClr val="bg1">
              <a:lumMod val="5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35358227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295635" y="1332409"/>
            <a:ext cx="6552729" cy="4154984"/>
          </a:xfrm>
          <a:prstGeom prst="rect">
            <a:avLst/>
          </a:prstGeom>
          <a:noFill/>
        </p:spPr>
        <p:txBody>
          <a:bodyPr wrap="square" rtlCol="0">
            <a:spAutoFit/>
          </a:bodyPr>
          <a:lstStyle/>
          <a:p>
            <a:pPr algn="ctr"/>
            <a:r>
              <a:rPr lang="es-ES_tradnl" altLang="es-ES_tradnl" sz="66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La efectividad de la respuesta depende de la calidad de la preparación</a:t>
            </a:r>
            <a:endParaRPr lang="es-ES" sz="6600" dirty="0">
              <a:solidFill>
                <a:schemeClr val="accent3">
                  <a:lumMod val="75000"/>
                </a:schemeClr>
              </a:solidFill>
              <a:latin typeface="Arial Narrow" panose="020B0606020202030204" pitchFamily="34" charset="0"/>
              <a:cs typeface="Arial" panose="020B0604020202020204" pitchFamily="34" charset="0"/>
            </a:endParaRPr>
          </a:p>
        </p:txBody>
      </p:sp>
      <p:sp>
        <p:nvSpPr>
          <p:cNvPr id="4" name="CuadroTexto 3"/>
          <p:cNvSpPr txBox="1"/>
          <p:nvPr/>
        </p:nvSpPr>
        <p:spPr>
          <a:xfrm>
            <a:off x="7668344" y="6381328"/>
            <a:ext cx="1368152" cy="338554"/>
          </a:xfrm>
          <a:prstGeom prst="rect">
            <a:avLst/>
          </a:prstGeom>
          <a:noFill/>
        </p:spPr>
        <p:txBody>
          <a:bodyPr wrap="square" rtlCol="0">
            <a:spAutoFit/>
          </a:bodyPr>
          <a:lstStyle/>
          <a:p>
            <a:r>
              <a:rPr lang="es-ES" sz="1600" dirty="0">
                <a:solidFill>
                  <a:schemeClr val="bg1">
                    <a:lumMod val="50000"/>
                  </a:schemeClr>
                </a:solidFill>
              </a:rPr>
              <a:t>V.07102019</a:t>
            </a:r>
          </a:p>
        </p:txBody>
      </p:sp>
    </p:spTree>
    <p:extLst>
      <p:ext uri="{BB962C8B-B14F-4D97-AF65-F5344CB8AC3E}">
        <p14:creationId xmlns:p14="http://schemas.microsoft.com/office/powerpoint/2010/main" val="195191857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rma libre 2"/>
          <p:cNvSpPr/>
          <p:nvPr/>
        </p:nvSpPr>
        <p:spPr>
          <a:xfrm>
            <a:off x="108504" y="2889000"/>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b="0" kern="1200">
                <a:solidFill>
                  <a:schemeClr val="tx1"/>
                </a:solidFill>
                <a:latin typeface="Arial Narrow" panose="020B0606020202030204" pitchFamily="34" charset="0"/>
                <a:cs typeface="Arial" panose="020B0604020202020204" pitchFamily="34" charset="0"/>
              </a:rPr>
              <a:t>1. </a:t>
            </a:r>
            <a:r>
              <a:rPr lang="es-ES" sz="4400" b="0" kern="1200" dirty="0">
                <a:solidFill>
                  <a:schemeClr val="tx1"/>
                </a:solidFill>
                <a:latin typeface="Arial Narrow" panose="020B0606020202030204" pitchFamily="34" charset="0"/>
                <a:cs typeface="Arial" panose="020B0604020202020204" pitchFamily="34" charset="0"/>
              </a:rPr>
              <a:t>Objetivo</a:t>
            </a:r>
          </a:p>
        </p:txBody>
      </p:sp>
      <p:sp>
        <p:nvSpPr>
          <p:cNvPr id="2" name="Botón de acción: Inicio 1">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4449247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559965" y="1869281"/>
            <a:ext cx="7772400" cy="85791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8000" b="1" dirty="0">
                <a:solidFill>
                  <a:schemeClr val="bg1"/>
                </a:solidFill>
                <a:latin typeface="Arial Narrow"/>
                <a:cs typeface="Arial Narrow"/>
              </a:rPr>
              <a:t>GRACIAS</a:t>
            </a:r>
          </a:p>
        </p:txBody>
      </p:sp>
      <p:sp>
        <p:nvSpPr>
          <p:cNvPr id="7" name="Título 1"/>
          <p:cNvSpPr txBox="1">
            <a:spLocks/>
          </p:cNvSpPr>
          <p:nvPr/>
        </p:nvSpPr>
        <p:spPr>
          <a:xfrm>
            <a:off x="408963" y="4458004"/>
            <a:ext cx="7772400" cy="85791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3200" dirty="0">
                <a:solidFill>
                  <a:schemeClr val="bg1"/>
                </a:solidFill>
                <a:latin typeface="Arial Narrow"/>
                <a:cs typeface="Arial Narrow"/>
              </a:rPr>
              <a:t>Instituto Distrital de Gestión de Riesgos y Cambio Climático – IDIGER</a:t>
            </a:r>
          </a:p>
          <a:p>
            <a:r>
              <a:rPr lang="es-ES" sz="3200" dirty="0">
                <a:solidFill>
                  <a:schemeClr val="bg1"/>
                </a:solidFill>
                <a:latin typeface="Arial Narrow"/>
                <a:cs typeface="Arial Narrow"/>
              </a:rPr>
              <a:t>Diagonal 47 # 77A - 09 Interior 11</a:t>
            </a:r>
          </a:p>
          <a:p>
            <a:r>
              <a:rPr lang="es-ES" sz="3200" dirty="0">
                <a:solidFill>
                  <a:schemeClr val="bg1"/>
                </a:solidFill>
                <a:latin typeface="Arial Narrow"/>
                <a:cs typeface="Arial Narrow"/>
              </a:rPr>
              <a:t>PBX 429 28 00</a:t>
            </a:r>
          </a:p>
        </p:txBody>
      </p:sp>
      <p:sp>
        <p:nvSpPr>
          <p:cNvPr id="2" name="CuadroTexto 1">
            <a:extLst>
              <a:ext uri="{FF2B5EF4-FFF2-40B4-BE49-F238E27FC236}">
                <a16:creationId xmlns:a16="http://schemas.microsoft.com/office/drawing/2014/main" id="{572B9290-28A9-4EBF-9FF0-7F3E5ABA3D83}"/>
              </a:ext>
            </a:extLst>
          </p:cNvPr>
          <p:cNvSpPr txBox="1"/>
          <p:nvPr/>
        </p:nvSpPr>
        <p:spPr>
          <a:xfrm>
            <a:off x="0" y="6488668"/>
            <a:ext cx="1822165" cy="369332"/>
          </a:xfrm>
          <a:prstGeom prst="rect">
            <a:avLst/>
          </a:prstGeom>
          <a:noFill/>
        </p:spPr>
        <p:txBody>
          <a:bodyPr wrap="none" rtlCol="0">
            <a:spAutoFit/>
          </a:bodyPr>
          <a:lstStyle/>
          <a:p>
            <a:r>
              <a:rPr lang="es-CO" dirty="0">
                <a:solidFill>
                  <a:schemeClr val="bg1"/>
                </a:solidFill>
                <a:latin typeface="Arial Narrow" panose="020B0606020202030204" pitchFamily="34" charset="0"/>
              </a:rPr>
              <a:t>Versión 28.02.2020</a:t>
            </a:r>
          </a:p>
        </p:txBody>
      </p:sp>
      <p:pic>
        <p:nvPicPr>
          <p:cNvPr id="3" name="Imagen 2">
            <a:extLst>
              <a:ext uri="{FF2B5EF4-FFF2-40B4-BE49-F238E27FC236}">
                <a16:creationId xmlns:a16="http://schemas.microsoft.com/office/drawing/2014/main" id="{78BF0C55-6909-4E1F-B4F1-FCB43D2C763B}"/>
              </a:ext>
            </a:extLst>
          </p:cNvPr>
          <p:cNvPicPr>
            <a:picLocks noChangeAspect="1"/>
          </p:cNvPicPr>
          <p:nvPr/>
        </p:nvPicPr>
        <p:blipFill rotWithShape="1">
          <a:blip r:embed="rId2"/>
          <a:srcRect l="12547" r="12830"/>
          <a:stretch/>
        </p:blipFill>
        <p:spPr>
          <a:xfrm>
            <a:off x="0" y="0"/>
            <a:ext cx="9144000" cy="6892678"/>
          </a:xfrm>
          <a:prstGeom prst="rect">
            <a:avLst/>
          </a:prstGeom>
        </p:spPr>
      </p:pic>
    </p:spTree>
    <p:extLst>
      <p:ext uri="{BB962C8B-B14F-4D97-AF65-F5344CB8AC3E}">
        <p14:creationId xmlns:p14="http://schemas.microsoft.com/office/powerpoint/2010/main" val="34004661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esquinas redondeadas 48">
            <a:extLst>
              <a:ext uri="{FF2B5EF4-FFF2-40B4-BE49-F238E27FC236}">
                <a16:creationId xmlns:a16="http://schemas.microsoft.com/office/drawing/2014/main" id="{447B17C7-5D3F-4CC8-BBE8-64612F009D60}"/>
              </a:ext>
            </a:extLst>
          </p:cNvPr>
          <p:cNvSpPr/>
          <p:nvPr/>
        </p:nvSpPr>
        <p:spPr>
          <a:xfrm>
            <a:off x="1024387" y="2406767"/>
            <a:ext cx="7095226" cy="1414733"/>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4000" b="1" dirty="0">
                <a:solidFill>
                  <a:schemeClr val="tx1"/>
                </a:solidFill>
                <a:latin typeface="Arial Narrow" panose="020B0606020202030204" pitchFamily="34" charset="0"/>
              </a:rPr>
              <a:t>1.1. </a:t>
            </a:r>
            <a:r>
              <a:rPr lang="es-MX" sz="4000" b="1" dirty="0">
                <a:solidFill>
                  <a:schemeClr val="tx1"/>
                </a:solidFill>
                <a:latin typeface="Arial Narrow" panose="020B0606020202030204" pitchFamily="34" charset="0"/>
              </a:rPr>
              <a:t>Red Distrital de Comunicaciones de Emergencia</a:t>
            </a:r>
            <a:endParaRPr lang="es-ES" sz="4000" b="1"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val="6352213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685800" y="1611458"/>
            <a:ext cx="7644468" cy="4228678"/>
          </a:xfrm>
        </p:spPr>
        <p:txBody>
          <a:bodyPr>
            <a:normAutofit fontScale="92500" lnSpcReduction="20000"/>
          </a:bodyPr>
          <a:lstStyle/>
          <a:p>
            <a:pPr algn="just">
              <a:buClr>
                <a:srgbClr val="E39734"/>
              </a:buClr>
            </a:pPr>
            <a:r>
              <a:rPr lang="es-CO" sz="2800" dirty="0">
                <a:solidFill>
                  <a:schemeClr val="tx1"/>
                </a:solidFill>
                <a:latin typeface="Arial Narrow"/>
                <a:cs typeface="Arial Narrow"/>
              </a:rPr>
              <a:t>Radicar en IDIGER un oficio solicitando un equipo de radio comunicación al cual se adjunten los siguientes documentos:</a:t>
            </a:r>
          </a:p>
          <a:p>
            <a:pPr marL="457200" indent="-457200">
              <a:buClr>
                <a:srgbClr val="E39734"/>
              </a:buClr>
              <a:buFont typeface="Arial"/>
              <a:buChar char="•"/>
            </a:pPr>
            <a:endParaRPr lang="es-CO" sz="2800" dirty="0">
              <a:solidFill>
                <a:schemeClr val="tx1"/>
              </a:solidFill>
              <a:latin typeface="Arial Narrow"/>
              <a:cs typeface="Arial Narrow"/>
            </a:endParaRPr>
          </a:p>
          <a:p>
            <a:pPr marL="457200" indent="-457200" algn="l">
              <a:buClr>
                <a:srgbClr val="E39734"/>
              </a:buClr>
              <a:buFont typeface="Arial"/>
              <a:buChar char="•"/>
            </a:pPr>
            <a:r>
              <a:rPr lang="es-CO" sz="2800" dirty="0">
                <a:solidFill>
                  <a:schemeClr val="tx1"/>
                </a:solidFill>
                <a:latin typeface="Arial Narrow"/>
                <a:cs typeface="Arial Narrow"/>
              </a:rPr>
              <a:t>Acta de posesión del representante legal</a:t>
            </a:r>
          </a:p>
          <a:p>
            <a:pPr marL="457200" indent="-457200" algn="l">
              <a:buClr>
                <a:srgbClr val="E39734"/>
              </a:buClr>
              <a:buFont typeface="Arial"/>
              <a:buChar char="•"/>
            </a:pPr>
            <a:r>
              <a:rPr lang="es-CO" sz="2800" dirty="0">
                <a:solidFill>
                  <a:schemeClr val="tx1"/>
                </a:solidFill>
                <a:latin typeface="Arial Narrow"/>
                <a:cs typeface="Arial Narrow"/>
              </a:rPr>
              <a:t>Decreto de nombramiento del representante legal</a:t>
            </a:r>
          </a:p>
          <a:p>
            <a:pPr marL="457200" indent="-457200" algn="l">
              <a:buClr>
                <a:srgbClr val="E39734"/>
              </a:buClr>
              <a:buFont typeface="Arial"/>
              <a:buChar char="•"/>
            </a:pPr>
            <a:r>
              <a:rPr lang="es-CO" sz="2800" dirty="0">
                <a:solidFill>
                  <a:schemeClr val="tx1"/>
                </a:solidFill>
                <a:latin typeface="Arial Narrow"/>
                <a:cs typeface="Arial Narrow"/>
              </a:rPr>
              <a:t>Cédula de ciudadanía del representante legal</a:t>
            </a:r>
          </a:p>
          <a:p>
            <a:pPr marL="457200" indent="-457200" algn="l">
              <a:buClr>
                <a:srgbClr val="E39734"/>
              </a:buClr>
              <a:buFont typeface="Arial"/>
              <a:buChar char="•"/>
            </a:pPr>
            <a:r>
              <a:rPr lang="es-CO" sz="2800" dirty="0">
                <a:solidFill>
                  <a:schemeClr val="tx1"/>
                </a:solidFill>
                <a:latin typeface="Arial Narrow"/>
                <a:cs typeface="Arial Narrow"/>
              </a:rPr>
              <a:t>Documento de creación de la entidad </a:t>
            </a:r>
          </a:p>
          <a:p>
            <a:pPr marL="457200" indent="-457200">
              <a:buClr>
                <a:srgbClr val="E39734"/>
              </a:buClr>
              <a:buFont typeface="Arial"/>
              <a:buChar char="•"/>
            </a:pPr>
            <a:endParaRPr lang="es-CO" sz="2800" dirty="0">
              <a:solidFill>
                <a:schemeClr val="tx1"/>
              </a:solidFill>
              <a:latin typeface="Arial Narrow"/>
              <a:cs typeface="Arial Narrow"/>
            </a:endParaRPr>
          </a:p>
          <a:p>
            <a:pPr algn="just">
              <a:buClr>
                <a:srgbClr val="E39734"/>
              </a:buClr>
            </a:pPr>
            <a:r>
              <a:rPr lang="es-CO" sz="2800" dirty="0">
                <a:solidFill>
                  <a:schemeClr val="tx1"/>
                </a:solidFill>
                <a:latin typeface="Arial Narrow"/>
                <a:cs typeface="Arial Narrow"/>
              </a:rPr>
              <a:t>Dentro del oficio se debe indicar los datos de contacto de la persona delegada para realizar la revisión y aprobación del clausulado por parte de la entidad.</a:t>
            </a:r>
          </a:p>
        </p:txBody>
      </p:sp>
      <p:sp>
        <p:nvSpPr>
          <p:cNvPr id="4" name="Título 1"/>
          <p:cNvSpPr>
            <a:spLocks noGrp="1"/>
          </p:cNvSpPr>
          <p:nvPr>
            <p:ph type="ctrTitle"/>
          </p:nvPr>
        </p:nvSpPr>
        <p:spPr>
          <a:xfrm>
            <a:off x="685800" y="293417"/>
            <a:ext cx="7772400" cy="857913"/>
          </a:xfrm>
        </p:spPr>
        <p:txBody>
          <a:bodyPr>
            <a:normAutofit/>
          </a:bodyPr>
          <a:lstStyle/>
          <a:p>
            <a:pPr algn="l"/>
            <a:r>
              <a:rPr lang="es-ES" sz="3600" b="1" dirty="0">
                <a:solidFill>
                  <a:schemeClr val="accent3">
                    <a:lumMod val="50000"/>
                  </a:schemeClr>
                </a:solidFill>
                <a:latin typeface="Arial Narrow"/>
                <a:cs typeface="Arial Narrow"/>
              </a:rPr>
              <a:t>Suscripción de Comodatos - Entidades </a:t>
            </a:r>
          </a:p>
        </p:txBody>
      </p:sp>
    </p:spTree>
    <p:extLst>
      <p:ext uri="{BB962C8B-B14F-4D97-AF65-F5344CB8AC3E}">
        <p14:creationId xmlns:p14="http://schemas.microsoft.com/office/powerpoint/2010/main" val="12230880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685800" y="1611458"/>
            <a:ext cx="7644468" cy="4228678"/>
          </a:xfrm>
        </p:spPr>
        <p:txBody>
          <a:bodyPr>
            <a:normAutofit fontScale="85000" lnSpcReduction="20000"/>
          </a:bodyPr>
          <a:lstStyle/>
          <a:p>
            <a:pPr algn="just">
              <a:buClr>
                <a:srgbClr val="E39734"/>
              </a:buClr>
            </a:pPr>
            <a:r>
              <a:rPr lang="es-CO" sz="2800" dirty="0">
                <a:solidFill>
                  <a:schemeClr val="tx1"/>
                </a:solidFill>
                <a:latin typeface="Arial Narrow"/>
                <a:cs typeface="Arial Narrow"/>
              </a:rPr>
              <a:t>Radicar en IDIGER un oficio solicitando un equipo de radio comunicación al cual se adjunten los siguientes documentos:</a:t>
            </a:r>
          </a:p>
          <a:p>
            <a:pPr marL="457200" indent="-457200">
              <a:buClr>
                <a:srgbClr val="E39734"/>
              </a:buClr>
              <a:buFont typeface="Arial"/>
              <a:buChar char="•"/>
            </a:pPr>
            <a:endParaRPr lang="es-CO" sz="2800" dirty="0">
              <a:solidFill>
                <a:schemeClr val="tx1"/>
              </a:solidFill>
              <a:latin typeface="Arial Narrow"/>
              <a:cs typeface="Arial Narrow"/>
            </a:endParaRPr>
          </a:p>
          <a:p>
            <a:pPr marL="457200" indent="-457200" algn="l">
              <a:buClr>
                <a:srgbClr val="E39734"/>
              </a:buClr>
              <a:buFont typeface="Arial"/>
              <a:buChar char="•"/>
            </a:pPr>
            <a:r>
              <a:rPr lang="es-CO" sz="2800" dirty="0">
                <a:solidFill>
                  <a:schemeClr val="tx1"/>
                </a:solidFill>
                <a:latin typeface="Arial Narrow"/>
                <a:cs typeface="Arial Narrow"/>
              </a:rPr>
              <a:t>Certificado de cámara de comercio expedida en el último mes</a:t>
            </a:r>
          </a:p>
          <a:p>
            <a:pPr marL="457200" indent="-457200" algn="l">
              <a:buClr>
                <a:srgbClr val="E39734"/>
              </a:buClr>
              <a:buFont typeface="Arial"/>
              <a:buChar char="•"/>
            </a:pPr>
            <a:r>
              <a:rPr lang="es-CO" sz="2800" dirty="0">
                <a:solidFill>
                  <a:schemeClr val="tx1"/>
                </a:solidFill>
                <a:latin typeface="Arial Narrow"/>
                <a:cs typeface="Arial Narrow"/>
              </a:rPr>
              <a:t>RUT</a:t>
            </a:r>
          </a:p>
          <a:p>
            <a:pPr marL="457200" indent="-457200" algn="l">
              <a:buClr>
                <a:srgbClr val="E39734"/>
              </a:buClr>
              <a:buFont typeface="Arial"/>
              <a:buChar char="•"/>
            </a:pPr>
            <a:r>
              <a:rPr lang="es-CO" sz="2800" dirty="0">
                <a:solidFill>
                  <a:schemeClr val="tx1"/>
                </a:solidFill>
                <a:latin typeface="Arial Narrow"/>
                <a:cs typeface="Arial Narrow"/>
              </a:rPr>
              <a:t>RIT</a:t>
            </a:r>
          </a:p>
          <a:p>
            <a:pPr marL="457200" indent="-457200" algn="l">
              <a:buClr>
                <a:srgbClr val="E39734"/>
              </a:buClr>
              <a:buFont typeface="Arial"/>
              <a:buChar char="•"/>
            </a:pPr>
            <a:r>
              <a:rPr lang="es-CO" sz="2800" dirty="0">
                <a:solidFill>
                  <a:schemeClr val="tx1"/>
                </a:solidFill>
                <a:latin typeface="Arial Narrow"/>
                <a:cs typeface="Arial Narrow"/>
              </a:rPr>
              <a:t>Certificación de parafiscales</a:t>
            </a:r>
          </a:p>
          <a:p>
            <a:pPr marL="457200" indent="-457200" algn="l">
              <a:buClr>
                <a:srgbClr val="E39734"/>
              </a:buClr>
              <a:buFont typeface="Arial"/>
              <a:buChar char="•"/>
            </a:pPr>
            <a:r>
              <a:rPr lang="es-CO" sz="2800" dirty="0">
                <a:solidFill>
                  <a:schemeClr val="tx1"/>
                </a:solidFill>
                <a:latin typeface="Arial Narrow"/>
                <a:cs typeface="Arial Narrow"/>
              </a:rPr>
              <a:t>Copia de la cédula de ciudadanía del representante legal </a:t>
            </a:r>
          </a:p>
          <a:p>
            <a:pPr algn="l">
              <a:buClr>
                <a:srgbClr val="E39734"/>
              </a:buClr>
            </a:pPr>
            <a:endParaRPr lang="es-CO" sz="2800" dirty="0">
              <a:solidFill>
                <a:schemeClr val="tx1"/>
              </a:solidFill>
              <a:latin typeface="Arial Narrow"/>
              <a:cs typeface="Arial Narrow"/>
            </a:endParaRPr>
          </a:p>
          <a:p>
            <a:pPr algn="just">
              <a:buClr>
                <a:srgbClr val="E39734"/>
              </a:buClr>
            </a:pPr>
            <a:r>
              <a:rPr lang="es-CO" sz="2800" dirty="0">
                <a:solidFill>
                  <a:schemeClr val="tx1"/>
                </a:solidFill>
                <a:latin typeface="Arial Narrow"/>
                <a:cs typeface="Arial Narrow"/>
              </a:rPr>
              <a:t>Dentro del oficio se debe indicar los datos de contacto de la persona delegada para realizar la revisión y aprobación del clausulado por parte de la empresa.</a:t>
            </a:r>
          </a:p>
        </p:txBody>
      </p:sp>
      <p:sp>
        <p:nvSpPr>
          <p:cNvPr id="4" name="Título 1"/>
          <p:cNvSpPr>
            <a:spLocks noGrp="1"/>
          </p:cNvSpPr>
          <p:nvPr>
            <p:ph type="ctrTitle"/>
          </p:nvPr>
        </p:nvSpPr>
        <p:spPr>
          <a:xfrm>
            <a:off x="685800" y="241659"/>
            <a:ext cx="7772400" cy="857913"/>
          </a:xfrm>
        </p:spPr>
        <p:txBody>
          <a:bodyPr>
            <a:normAutofit/>
          </a:bodyPr>
          <a:lstStyle/>
          <a:p>
            <a:pPr algn="l"/>
            <a:r>
              <a:rPr lang="es-ES" sz="3600" b="1" dirty="0">
                <a:solidFill>
                  <a:schemeClr val="accent3">
                    <a:lumMod val="50000"/>
                  </a:schemeClr>
                </a:solidFill>
                <a:latin typeface="Arial Narrow"/>
                <a:cs typeface="Arial Narrow"/>
              </a:rPr>
              <a:t>Suscripción de Comodatos - Empresas </a:t>
            </a:r>
          </a:p>
        </p:txBody>
      </p:sp>
    </p:spTree>
    <p:extLst>
      <p:ext uri="{BB962C8B-B14F-4D97-AF65-F5344CB8AC3E}">
        <p14:creationId xmlns:p14="http://schemas.microsoft.com/office/powerpoint/2010/main" val="2115532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a 8">
            <a:extLst>
              <a:ext uri="{FF2B5EF4-FFF2-40B4-BE49-F238E27FC236}">
                <a16:creationId xmlns:a16="http://schemas.microsoft.com/office/drawing/2014/main" id="{B1A3FEF5-3505-43D9-AE10-C580A485E536}"/>
              </a:ext>
            </a:extLst>
          </p:cNvPr>
          <p:cNvGraphicFramePr>
            <a:graphicFrameLocks noGrp="1"/>
          </p:cNvGraphicFramePr>
          <p:nvPr>
            <p:extLst>
              <p:ext uri="{D42A27DB-BD31-4B8C-83A1-F6EECF244321}">
                <p14:modId xmlns:p14="http://schemas.microsoft.com/office/powerpoint/2010/main" val="4111011341"/>
              </p:ext>
            </p:extLst>
          </p:nvPr>
        </p:nvGraphicFramePr>
        <p:xfrm>
          <a:off x="363507" y="610845"/>
          <a:ext cx="4061844" cy="5673090"/>
        </p:xfrm>
        <a:graphic>
          <a:graphicData uri="http://schemas.openxmlformats.org/drawingml/2006/table">
            <a:tbl>
              <a:tblPr/>
              <a:tblGrid>
                <a:gridCol w="2583265">
                  <a:extLst>
                    <a:ext uri="{9D8B030D-6E8A-4147-A177-3AD203B41FA5}">
                      <a16:colId xmlns:a16="http://schemas.microsoft.com/office/drawing/2014/main" val="1615777921"/>
                    </a:ext>
                  </a:extLst>
                </a:gridCol>
                <a:gridCol w="1478579">
                  <a:extLst>
                    <a:ext uri="{9D8B030D-6E8A-4147-A177-3AD203B41FA5}">
                      <a16:colId xmlns:a16="http://schemas.microsoft.com/office/drawing/2014/main" val="20459773"/>
                    </a:ext>
                  </a:extLst>
                </a:gridCol>
              </a:tblGrid>
              <a:tr h="161925">
                <a:tc>
                  <a:txBody>
                    <a:bodyPr/>
                    <a:lstStyle/>
                    <a:p>
                      <a:pPr algn="ctr" fontAlgn="ctr"/>
                      <a:r>
                        <a:rPr lang="es-CO" sz="900" b="1" i="0" u="none" strike="noStrike">
                          <a:solidFill>
                            <a:srgbClr val="FFFFFF"/>
                          </a:solidFill>
                          <a:effectLst/>
                          <a:latin typeface="Arial" panose="020B0604020202020204" pitchFamily="34" charset="0"/>
                        </a:rPr>
                        <a:t>ENTIDAD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s-CO" sz="900" b="1" i="0" u="none" strike="noStrike">
                          <a:solidFill>
                            <a:srgbClr val="FFFFFF"/>
                          </a:solidFill>
                          <a:effectLst/>
                          <a:latin typeface="Arial" panose="020B0604020202020204" pitchFamily="34" charset="0"/>
                        </a:rPr>
                        <a:t>ESTADO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3200897841"/>
                  </a:ext>
                </a:extLst>
              </a:tr>
              <a:tr h="161925">
                <a:tc>
                  <a:txBody>
                    <a:bodyPr/>
                    <a:lstStyle/>
                    <a:p>
                      <a:pPr algn="l" fontAlgn="ctr"/>
                      <a:r>
                        <a:rPr lang="es-CO" sz="900" b="0" i="0" u="none" strike="noStrike">
                          <a:solidFill>
                            <a:srgbClr val="000000"/>
                          </a:solidFill>
                          <a:effectLst/>
                          <a:latin typeface="Arial" panose="020B0604020202020204" pitchFamily="34" charset="0"/>
                        </a:rPr>
                        <a:t>Secretaría Distrital de Salud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CO" sz="900" b="1" i="0" u="none" strike="noStrike">
                          <a:solidFill>
                            <a:srgbClr val="000000"/>
                          </a:solidFill>
                          <a:effectLst/>
                          <a:latin typeface="Arial" panose="020B0604020202020204" pitchFamily="34" charset="0"/>
                        </a:rPr>
                        <a:t>Tienen consola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181689"/>
                  </a:ext>
                </a:extLst>
              </a:tr>
              <a:tr h="161925">
                <a:tc>
                  <a:txBody>
                    <a:bodyPr/>
                    <a:lstStyle/>
                    <a:p>
                      <a:pPr algn="l" fontAlgn="ctr"/>
                      <a:r>
                        <a:rPr lang="es-CO" sz="900" b="0" i="0" u="none" strike="noStrike">
                          <a:solidFill>
                            <a:srgbClr val="000000"/>
                          </a:solidFill>
                          <a:effectLst/>
                          <a:latin typeface="Arial" panose="020B0604020202020204" pitchFamily="34" charset="0"/>
                        </a:rPr>
                        <a:t>UAE Cuerpo Oficial de Bomberos de Bogotá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CO" sz="900" b="1" i="0" u="none" strike="noStrike">
                          <a:solidFill>
                            <a:srgbClr val="000000"/>
                          </a:solidFill>
                          <a:effectLst/>
                          <a:latin typeface="Arial" panose="020B0604020202020204" pitchFamily="34" charset="0"/>
                        </a:rPr>
                        <a:t>Tienen consola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6937399"/>
                  </a:ext>
                </a:extLst>
              </a:tr>
              <a:tr h="161925">
                <a:tc>
                  <a:txBody>
                    <a:bodyPr/>
                    <a:lstStyle/>
                    <a:p>
                      <a:pPr algn="l" fontAlgn="ctr"/>
                      <a:r>
                        <a:rPr lang="es-MX" sz="900" b="0" i="0" u="none" strike="noStrike">
                          <a:solidFill>
                            <a:srgbClr val="000000"/>
                          </a:solidFill>
                          <a:effectLst/>
                          <a:latin typeface="Arial" panose="020B0604020202020204" pitchFamily="34" charset="0"/>
                        </a:rPr>
                        <a:t>Secretaría Distrital de Seguridad Convivencia y Justicia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9337052"/>
                  </a:ext>
                </a:extLst>
              </a:tr>
              <a:tr h="161925">
                <a:tc>
                  <a:txBody>
                    <a:bodyPr/>
                    <a:lstStyle/>
                    <a:p>
                      <a:pPr algn="l" fontAlgn="ctr"/>
                      <a:r>
                        <a:rPr lang="es-MX" sz="900" b="0" i="0" u="none" strike="noStrike">
                          <a:solidFill>
                            <a:srgbClr val="000000"/>
                          </a:solidFill>
                          <a:effectLst/>
                          <a:latin typeface="Arial" panose="020B0604020202020204" pitchFamily="34" charset="0"/>
                        </a:rPr>
                        <a:t>I.D. Recreación y Deporte - IDRD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0060629"/>
                  </a:ext>
                </a:extLst>
              </a:tr>
              <a:tr h="161925">
                <a:tc>
                  <a:txBody>
                    <a:bodyPr/>
                    <a:lstStyle/>
                    <a:p>
                      <a:pPr algn="l" fontAlgn="ctr"/>
                      <a:r>
                        <a:rPr lang="es-CO" sz="900" b="0" i="0" u="none" strike="noStrike">
                          <a:solidFill>
                            <a:srgbClr val="000000"/>
                          </a:solidFill>
                          <a:effectLst/>
                          <a:latin typeface="Arial" panose="020B0604020202020204" pitchFamily="34" charset="0"/>
                        </a:rPr>
                        <a:t>Jardín Botánico José Celestino Mutis - JBB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519448"/>
                  </a:ext>
                </a:extLst>
              </a:tr>
              <a:tr h="161925">
                <a:tc>
                  <a:txBody>
                    <a:bodyPr/>
                    <a:lstStyle/>
                    <a:p>
                      <a:pPr algn="l" fontAlgn="ctr"/>
                      <a:r>
                        <a:rPr lang="es-MX" sz="900" b="0" i="0" u="none" strike="noStrike">
                          <a:solidFill>
                            <a:srgbClr val="000000"/>
                          </a:solidFill>
                          <a:effectLst/>
                          <a:latin typeface="Arial" panose="020B0604020202020204" pitchFamily="34" charset="0"/>
                        </a:rPr>
                        <a:t>I.D. de Protección y Bienestar Animal - IDPYBA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0534001"/>
                  </a:ext>
                </a:extLst>
              </a:tr>
              <a:tr h="323850">
                <a:tc>
                  <a:txBody>
                    <a:bodyPr/>
                    <a:lstStyle/>
                    <a:p>
                      <a:pPr algn="l" fontAlgn="ctr"/>
                      <a:r>
                        <a:rPr lang="es-CO" sz="900" b="0" i="0" u="none" strike="noStrike">
                          <a:solidFill>
                            <a:srgbClr val="000000"/>
                          </a:solidFill>
                          <a:effectLst/>
                          <a:latin typeface="Arial" panose="020B0604020202020204" pitchFamily="34" charset="0"/>
                        </a:rPr>
                        <a:t>Instituto de Desarrollo Urbano</a:t>
                      </a:r>
                      <a:br>
                        <a:rPr lang="es-CO" sz="900" b="0" i="0" u="none" strike="noStrike">
                          <a:solidFill>
                            <a:srgbClr val="000000"/>
                          </a:solidFill>
                          <a:effectLst/>
                          <a:latin typeface="Arial" panose="020B0604020202020204" pitchFamily="34" charset="0"/>
                        </a:rPr>
                      </a:br>
                      <a:r>
                        <a:rPr lang="es-CO" sz="900" b="0" i="0" u="none" strike="noStrike">
                          <a:solidFill>
                            <a:srgbClr val="000000"/>
                          </a:solidFill>
                          <a:effectLst/>
                          <a:latin typeface="Arial" panose="020B0604020202020204" pitchFamily="34" charset="0"/>
                        </a:rPr>
                        <a:t>- IDU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4748976"/>
                  </a:ext>
                </a:extLst>
              </a:tr>
              <a:tr h="161925">
                <a:tc>
                  <a:txBody>
                    <a:bodyPr/>
                    <a:lstStyle/>
                    <a:p>
                      <a:pPr algn="l" fontAlgn="ctr"/>
                      <a:r>
                        <a:rPr lang="es-CO" sz="900" b="0" i="0" u="none" strike="noStrike">
                          <a:solidFill>
                            <a:srgbClr val="000000"/>
                          </a:solidFill>
                          <a:effectLst/>
                          <a:latin typeface="Arial" panose="020B0604020202020204" pitchFamily="34" charset="0"/>
                        </a:rPr>
                        <a:t>Terminal de Transportes S.A.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297636"/>
                  </a:ext>
                </a:extLst>
              </a:tr>
              <a:tr h="161925">
                <a:tc>
                  <a:txBody>
                    <a:bodyPr/>
                    <a:lstStyle/>
                    <a:p>
                      <a:pPr algn="l" fontAlgn="ctr"/>
                      <a:r>
                        <a:rPr lang="es-CO" sz="900" b="0" i="0" u="none" strike="noStrike">
                          <a:solidFill>
                            <a:srgbClr val="000000"/>
                          </a:solidFill>
                          <a:effectLst/>
                          <a:latin typeface="Arial" panose="020B0604020202020204" pitchFamily="34" charset="0"/>
                        </a:rPr>
                        <a:t>UAE de Servicios Públicos - UAESP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5254518"/>
                  </a:ext>
                </a:extLst>
              </a:tr>
              <a:tr h="485775">
                <a:tc>
                  <a:txBody>
                    <a:bodyPr/>
                    <a:lstStyle/>
                    <a:p>
                      <a:pPr algn="l" fontAlgn="ctr"/>
                      <a:r>
                        <a:rPr lang="es-MX" sz="900" b="0" i="0" u="none" strike="noStrike">
                          <a:solidFill>
                            <a:srgbClr val="000000"/>
                          </a:solidFill>
                          <a:effectLst/>
                          <a:latin typeface="Arial" panose="020B0604020202020204" pitchFamily="34" charset="0"/>
                        </a:rPr>
                        <a:t>Emp. Acueducto, Alcantarillado</a:t>
                      </a:r>
                      <a:br>
                        <a:rPr lang="es-MX" sz="900" b="0" i="0" u="none" strike="noStrike">
                          <a:solidFill>
                            <a:srgbClr val="000000"/>
                          </a:solidFill>
                          <a:effectLst/>
                          <a:latin typeface="Arial" panose="020B0604020202020204" pitchFamily="34" charset="0"/>
                        </a:rPr>
                      </a:br>
                      <a:r>
                        <a:rPr lang="es-MX" sz="900" b="0" i="0" u="none" strike="noStrike">
                          <a:solidFill>
                            <a:srgbClr val="000000"/>
                          </a:solidFill>
                          <a:effectLst/>
                          <a:latin typeface="Arial" panose="020B0604020202020204" pitchFamily="34" charset="0"/>
                        </a:rPr>
                        <a:t>y Aseo de Bogotá EAB - ESP</a:t>
                      </a:r>
                      <a:br>
                        <a:rPr lang="es-MX" sz="900" b="0" i="0" u="none" strike="noStrike">
                          <a:solidFill>
                            <a:srgbClr val="000000"/>
                          </a:solidFill>
                          <a:effectLst/>
                          <a:latin typeface="Arial" panose="020B0604020202020204" pitchFamily="34" charset="0"/>
                        </a:rPr>
                      </a:br>
                      <a:r>
                        <a:rPr lang="es-MX" sz="900" b="0" i="0" u="none" strike="noStrike">
                          <a:solidFill>
                            <a:srgbClr val="000000"/>
                          </a:solidFill>
                          <a:effectLst/>
                          <a:latin typeface="Arial" panose="020B0604020202020204" pitchFamily="34" charset="0"/>
                        </a:rPr>
                        <a:t>(Aguas de Bogotá)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265332"/>
                  </a:ext>
                </a:extLst>
              </a:tr>
              <a:tr h="323850">
                <a:tc>
                  <a:txBody>
                    <a:bodyPr/>
                    <a:lstStyle/>
                    <a:p>
                      <a:pPr algn="l" fontAlgn="ctr"/>
                      <a:r>
                        <a:rPr lang="es-MX" sz="900" b="0" i="0" u="none" strike="noStrike">
                          <a:solidFill>
                            <a:srgbClr val="000000"/>
                          </a:solidFill>
                          <a:effectLst/>
                          <a:latin typeface="Arial" panose="020B0604020202020204" pitchFamily="34" charset="0"/>
                        </a:rPr>
                        <a:t>Emp. de Energía de</a:t>
                      </a:r>
                      <a:br>
                        <a:rPr lang="es-MX" sz="900" b="0" i="0" u="none" strike="noStrike">
                          <a:solidFill>
                            <a:srgbClr val="000000"/>
                          </a:solidFill>
                          <a:effectLst/>
                          <a:latin typeface="Arial" panose="020B0604020202020204" pitchFamily="34" charset="0"/>
                        </a:rPr>
                      </a:br>
                      <a:r>
                        <a:rPr lang="es-MX" sz="900" b="0" i="0" u="none" strike="noStrike">
                          <a:solidFill>
                            <a:srgbClr val="000000"/>
                          </a:solidFill>
                          <a:effectLst/>
                          <a:latin typeface="Arial" panose="020B0604020202020204" pitchFamily="34" charset="0"/>
                        </a:rPr>
                        <a:t>Bogotá S.A. - EEB - ESP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6533569"/>
                  </a:ext>
                </a:extLst>
              </a:tr>
              <a:tr h="323850">
                <a:tc>
                  <a:txBody>
                    <a:bodyPr/>
                    <a:lstStyle/>
                    <a:p>
                      <a:pPr algn="l" fontAlgn="ctr"/>
                      <a:r>
                        <a:rPr lang="es-MX" sz="900" b="0" i="0" u="none" strike="noStrike">
                          <a:solidFill>
                            <a:srgbClr val="000000"/>
                          </a:solidFill>
                          <a:effectLst/>
                          <a:latin typeface="Arial" panose="020B0604020202020204" pitchFamily="34" charset="0"/>
                        </a:rPr>
                        <a:t>Emp. de Telecomunicaciones</a:t>
                      </a:r>
                      <a:br>
                        <a:rPr lang="es-MX" sz="900" b="0" i="0" u="none" strike="noStrike">
                          <a:solidFill>
                            <a:srgbClr val="000000"/>
                          </a:solidFill>
                          <a:effectLst/>
                          <a:latin typeface="Arial" panose="020B0604020202020204" pitchFamily="34" charset="0"/>
                        </a:rPr>
                      </a:br>
                      <a:r>
                        <a:rPr lang="es-MX" sz="900" b="0" i="0" u="none" strike="noStrike">
                          <a:solidFill>
                            <a:srgbClr val="000000"/>
                          </a:solidFill>
                          <a:effectLst/>
                          <a:latin typeface="Arial" panose="020B0604020202020204" pitchFamily="34" charset="0"/>
                        </a:rPr>
                        <a:t>de Bogotá S.A. - ETB - ESP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860670"/>
                  </a:ext>
                </a:extLst>
              </a:tr>
              <a:tr h="161925">
                <a:tc>
                  <a:txBody>
                    <a:bodyPr/>
                    <a:lstStyle/>
                    <a:p>
                      <a:pPr algn="l" fontAlgn="ctr"/>
                      <a:r>
                        <a:rPr lang="es-CO" sz="900" b="0" i="0" u="none" strike="noStrike">
                          <a:solidFill>
                            <a:srgbClr val="000000"/>
                          </a:solidFill>
                          <a:effectLst/>
                          <a:latin typeface="Arial" panose="020B0604020202020204" pitchFamily="34" charset="0"/>
                        </a:rPr>
                        <a:t>Bomberos Aeronáuticos - ARFF OPAIN S.A. BA-ARFF</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7638577"/>
                  </a:ext>
                </a:extLst>
              </a:tr>
              <a:tr h="161925">
                <a:tc>
                  <a:txBody>
                    <a:bodyPr/>
                    <a:lstStyle/>
                    <a:p>
                      <a:pPr algn="l" fontAlgn="ctr"/>
                      <a:r>
                        <a:rPr lang="es-CO" sz="900" b="0" i="0" u="none" strike="noStrike">
                          <a:solidFill>
                            <a:srgbClr val="000000"/>
                          </a:solidFill>
                          <a:effectLst/>
                          <a:latin typeface="Arial" panose="020B0604020202020204" pitchFamily="34" charset="0"/>
                        </a:rPr>
                        <a:t>Defensa Civil - Seccional Bogotá DC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1862020"/>
                  </a:ext>
                </a:extLst>
              </a:tr>
              <a:tr h="161925">
                <a:tc>
                  <a:txBody>
                    <a:bodyPr/>
                    <a:lstStyle/>
                    <a:p>
                      <a:pPr algn="l" fontAlgn="ctr"/>
                      <a:r>
                        <a:rPr lang="es-MX" sz="900" b="0" i="0" u="none" strike="noStrike">
                          <a:solidFill>
                            <a:srgbClr val="000000"/>
                          </a:solidFill>
                          <a:effectLst/>
                          <a:latin typeface="Arial" panose="020B0604020202020204" pitchFamily="34" charset="0"/>
                        </a:rPr>
                        <a:t>Ejército Nacional de Colombia - BIADE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4728075"/>
                  </a:ext>
                </a:extLst>
              </a:tr>
              <a:tr h="161925">
                <a:tc>
                  <a:txBody>
                    <a:bodyPr/>
                    <a:lstStyle/>
                    <a:p>
                      <a:pPr algn="l" fontAlgn="ctr"/>
                      <a:r>
                        <a:rPr lang="es-CO" sz="900" b="0" i="0" u="none" strike="noStrike" dirty="0">
                          <a:solidFill>
                            <a:srgbClr val="000000"/>
                          </a:solidFill>
                          <a:effectLst/>
                          <a:latin typeface="Arial" panose="020B0604020202020204" pitchFamily="34" charset="0"/>
                        </a:rPr>
                        <a:t>Personería Distrital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2557681"/>
                  </a:ext>
                </a:extLst>
              </a:tr>
              <a:tr h="161925">
                <a:tc>
                  <a:txBody>
                    <a:bodyPr/>
                    <a:lstStyle/>
                    <a:p>
                      <a:pPr algn="l" fontAlgn="ctr"/>
                      <a:r>
                        <a:rPr lang="es-CO" sz="900" b="0" i="0" u="none" strike="noStrike">
                          <a:solidFill>
                            <a:srgbClr val="000000"/>
                          </a:solidFill>
                          <a:effectLst/>
                          <a:latin typeface="Arial" panose="020B0604020202020204" pitchFamily="34" charset="0"/>
                        </a:rPr>
                        <a:t>Policía Cívica de Bogotá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2830135"/>
                  </a:ext>
                </a:extLst>
              </a:tr>
              <a:tr h="161925">
                <a:tc>
                  <a:txBody>
                    <a:bodyPr/>
                    <a:lstStyle/>
                    <a:p>
                      <a:pPr algn="l" fontAlgn="ctr"/>
                      <a:r>
                        <a:rPr lang="es-MX" sz="900" b="0" i="0" u="none" strike="noStrike">
                          <a:solidFill>
                            <a:srgbClr val="000000"/>
                          </a:solidFill>
                          <a:effectLst/>
                          <a:latin typeface="Arial" panose="020B0604020202020204" pitchFamily="34" charset="0"/>
                        </a:rPr>
                        <a:t>Policía Nacional de Colombia - PONALSAR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FF0000"/>
                          </a:solidFill>
                          <a:effectLst/>
                          <a:latin typeface="Arial" panose="020B0604020202020204" pitchFamily="34" charset="0"/>
                        </a:rPr>
                        <a:t>No han radicado documentos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471940"/>
                  </a:ext>
                </a:extLst>
              </a:tr>
              <a:tr h="161925">
                <a:tc>
                  <a:txBody>
                    <a:bodyPr/>
                    <a:lstStyle/>
                    <a:p>
                      <a:pPr algn="l" fontAlgn="ctr"/>
                      <a:r>
                        <a:rPr lang="es-CO" sz="900" b="0" i="0" u="none" strike="noStrike">
                          <a:solidFill>
                            <a:srgbClr val="000000"/>
                          </a:solidFill>
                          <a:effectLst/>
                          <a:latin typeface="Arial" panose="020B0604020202020204" pitchFamily="34" charset="0"/>
                        </a:rPr>
                        <a:t>Alcaldía Local de Usaquén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3170389"/>
                  </a:ext>
                </a:extLst>
              </a:tr>
              <a:tr h="161925">
                <a:tc>
                  <a:txBody>
                    <a:bodyPr/>
                    <a:lstStyle/>
                    <a:p>
                      <a:pPr algn="l" fontAlgn="ctr"/>
                      <a:r>
                        <a:rPr lang="es-CO" sz="900" b="0" i="0" u="none" strike="noStrike">
                          <a:solidFill>
                            <a:srgbClr val="000000"/>
                          </a:solidFill>
                          <a:effectLst/>
                          <a:latin typeface="Arial" panose="020B0604020202020204" pitchFamily="34" charset="0"/>
                        </a:rPr>
                        <a:t>Alcaldía Local de Chapinero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dirty="0">
                          <a:solidFill>
                            <a:srgbClr val="4F6228"/>
                          </a:solidFill>
                          <a:effectLst/>
                          <a:latin typeface="Arial" panose="020B0604020202020204" pitchFamily="34" charset="0"/>
                        </a:rPr>
                        <a:t>Entregado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9622257"/>
                  </a:ext>
                </a:extLst>
              </a:tr>
            </a:tbl>
          </a:graphicData>
        </a:graphic>
      </p:graphicFrame>
      <p:graphicFrame>
        <p:nvGraphicFramePr>
          <p:cNvPr id="10" name="Tabla 9">
            <a:extLst>
              <a:ext uri="{FF2B5EF4-FFF2-40B4-BE49-F238E27FC236}">
                <a16:creationId xmlns:a16="http://schemas.microsoft.com/office/drawing/2014/main" id="{2AEFC8C9-CB97-491E-949F-08F38747C9BE}"/>
              </a:ext>
            </a:extLst>
          </p:cNvPr>
          <p:cNvGraphicFramePr>
            <a:graphicFrameLocks noGrp="1"/>
          </p:cNvGraphicFramePr>
          <p:nvPr>
            <p:extLst>
              <p:ext uri="{D42A27DB-BD31-4B8C-83A1-F6EECF244321}">
                <p14:modId xmlns:p14="http://schemas.microsoft.com/office/powerpoint/2010/main" val="1585009112"/>
              </p:ext>
            </p:extLst>
          </p:nvPr>
        </p:nvGraphicFramePr>
        <p:xfrm>
          <a:off x="4718652" y="606537"/>
          <a:ext cx="4123424" cy="5325028"/>
        </p:xfrm>
        <a:graphic>
          <a:graphicData uri="http://schemas.openxmlformats.org/drawingml/2006/table">
            <a:tbl>
              <a:tblPr/>
              <a:tblGrid>
                <a:gridCol w="2622429">
                  <a:extLst>
                    <a:ext uri="{9D8B030D-6E8A-4147-A177-3AD203B41FA5}">
                      <a16:colId xmlns:a16="http://schemas.microsoft.com/office/drawing/2014/main" val="4281643289"/>
                    </a:ext>
                  </a:extLst>
                </a:gridCol>
                <a:gridCol w="1500995">
                  <a:extLst>
                    <a:ext uri="{9D8B030D-6E8A-4147-A177-3AD203B41FA5}">
                      <a16:colId xmlns:a16="http://schemas.microsoft.com/office/drawing/2014/main" val="4195255262"/>
                    </a:ext>
                  </a:extLst>
                </a:gridCol>
              </a:tblGrid>
              <a:tr h="137150">
                <a:tc>
                  <a:txBody>
                    <a:bodyPr/>
                    <a:lstStyle/>
                    <a:p>
                      <a:pPr algn="ctr" fontAlgn="ctr"/>
                      <a:r>
                        <a:rPr lang="es-CO" sz="900" b="1" i="0" u="none" strike="noStrike">
                          <a:solidFill>
                            <a:srgbClr val="FFFFFF"/>
                          </a:solidFill>
                          <a:effectLst/>
                          <a:latin typeface="Arial" panose="020B0604020202020204" pitchFamily="34" charset="0"/>
                        </a:rPr>
                        <a:t>ENTIDAD</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s-CO" sz="900" b="1" i="0" u="none" strike="noStrike" dirty="0">
                          <a:solidFill>
                            <a:srgbClr val="FFFFFF"/>
                          </a:solidFill>
                          <a:effectLst/>
                          <a:latin typeface="Arial" panose="020B0604020202020204" pitchFamily="34" charset="0"/>
                        </a:rPr>
                        <a:t>ESTADO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4294033885"/>
                  </a:ext>
                </a:extLst>
              </a:tr>
              <a:tr h="137150">
                <a:tc>
                  <a:txBody>
                    <a:bodyPr/>
                    <a:lstStyle/>
                    <a:p>
                      <a:pPr algn="l" fontAlgn="ctr"/>
                      <a:r>
                        <a:rPr lang="es-MX" sz="900" b="0" i="0" u="none" strike="noStrike">
                          <a:solidFill>
                            <a:srgbClr val="000000"/>
                          </a:solidFill>
                          <a:effectLst/>
                          <a:latin typeface="Arial" panose="020B0604020202020204" pitchFamily="34" charset="0"/>
                        </a:rPr>
                        <a:t>Alcaldía Local de San Cristóbal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4565452"/>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Tunjuelito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9561411"/>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Fontibón</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8821450"/>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Engativá</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5635081"/>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Suba</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1815189"/>
                  </a:ext>
                </a:extLst>
              </a:tr>
              <a:tr h="137150">
                <a:tc>
                  <a:txBody>
                    <a:bodyPr/>
                    <a:lstStyle/>
                    <a:p>
                      <a:pPr algn="l" fontAlgn="ctr"/>
                      <a:r>
                        <a:rPr lang="es-MX" sz="900" b="0" i="0" u="none" strike="noStrike">
                          <a:solidFill>
                            <a:srgbClr val="000000"/>
                          </a:solidFill>
                          <a:effectLst/>
                          <a:latin typeface="Arial" panose="020B0604020202020204" pitchFamily="34" charset="0"/>
                        </a:rPr>
                        <a:t>Alcaldía Local de Barrios Unidos</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8036142"/>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Teusaquillo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9212918"/>
                  </a:ext>
                </a:extLst>
              </a:tr>
              <a:tr h="137150">
                <a:tc>
                  <a:txBody>
                    <a:bodyPr/>
                    <a:lstStyle/>
                    <a:p>
                      <a:pPr algn="l" fontAlgn="ctr"/>
                      <a:r>
                        <a:rPr lang="es-MX" sz="900" b="0" i="0" u="none" strike="noStrike">
                          <a:solidFill>
                            <a:srgbClr val="000000"/>
                          </a:solidFill>
                          <a:effectLst/>
                          <a:latin typeface="Arial" panose="020B0604020202020204" pitchFamily="34" charset="0"/>
                        </a:rPr>
                        <a:t>Alcaldía Local de Los Mártires</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9051952"/>
                  </a:ext>
                </a:extLst>
              </a:tr>
              <a:tr h="137150">
                <a:tc>
                  <a:txBody>
                    <a:bodyPr/>
                    <a:lstStyle/>
                    <a:p>
                      <a:pPr algn="l" fontAlgn="ctr"/>
                      <a:r>
                        <a:rPr lang="es-MX" sz="900" b="0" i="0" u="none" strike="noStrike">
                          <a:solidFill>
                            <a:srgbClr val="000000"/>
                          </a:solidFill>
                          <a:effectLst/>
                          <a:latin typeface="Arial" panose="020B0604020202020204" pitchFamily="34" charset="0"/>
                        </a:rPr>
                        <a:t>Alcaldía Local de Antonio Nariño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4636895"/>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Puente Aranda</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3541372"/>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Rafael Uribe Uribe</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0220067"/>
                  </a:ext>
                </a:extLst>
              </a:tr>
              <a:tr h="137150">
                <a:tc>
                  <a:txBody>
                    <a:bodyPr/>
                    <a:lstStyle/>
                    <a:p>
                      <a:pPr algn="l" fontAlgn="ctr"/>
                      <a:r>
                        <a:rPr lang="es-MX" sz="900" b="0" i="0" u="none" strike="noStrike">
                          <a:solidFill>
                            <a:srgbClr val="000000"/>
                          </a:solidFill>
                          <a:effectLst/>
                          <a:latin typeface="Arial" panose="020B0604020202020204" pitchFamily="34" charset="0"/>
                        </a:rPr>
                        <a:t>Alcaldía Local de Ciudad Bolívar</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7038489"/>
                  </a:ext>
                </a:extLst>
              </a:tr>
              <a:tr h="137150">
                <a:tc>
                  <a:txBody>
                    <a:bodyPr/>
                    <a:lstStyle/>
                    <a:p>
                      <a:pPr algn="l" fontAlgn="ctr"/>
                      <a:r>
                        <a:rPr lang="es-MX" sz="900" b="0" i="0" u="none" strike="noStrike">
                          <a:solidFill>
                            <a:srgbClr val="000000"/>
                          </a:solidFill>
                          <a:effectLst/>
                          <a:latin typeface="Arial" panose="020B0604020202020204" pitchFamily="34" charset="0"/>
                        </a:rPr>
                        <a:t>Secretaría Distrital de Integración Social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0665701"/>
                  </a:ext>
                </a:extLst>
              </a:tr>
              <a:tr h="137150">
                <a:tc>
                  <a:txBody>
                    <a:bodyPr/>
                    <a:lstStyle/>
                    <a:p>
                      <a:pPr algn="l" fontAlgn="ctr"/>
                      <a:r>
                        <a:rPr lang="es-CO" sz="900" b="0" i="0" u="none" strike="noStrike">
                          <a:solidFill>
                            <a:srgbClr val="000000"/>
                          </a:solidFill>
                          <a:effectLst/>
                          <a:latin typeface="Arial" panose="020B0604020202020204" pitchFamily="34" charset="0"/>
                        </a:rPr>
                        <a:t>Secretaría Distrital de Ambiente</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702396"/>
                  </a:ext>
                </a:extLst>
              </a:tr>
              <a:tr h="137150">
                <a:tc>
                  <a:txBody>
                    <a:bodyPr/>
                    <a:lstStyle/>
                    <a:p>
                      <a:pPr algn="l" fontAlgn="ctr"/>
                      <a:r>
                        <a:rPr lang="es-CO" sz="900" b="0" i="0" u="none" strike="noStrike">
                          <a:solidFill>
                            <a:srgbClr val="000000"/>
                          </a:solidFill>
                          <a:effectLst/>
                          <a:latin typeface="Arial" panose="020B0604020202020204" pitchFamily="34" charset="0"/>
                        </a:rPr>
                        <a:t>CISPROQUIM</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5120931"/>
                  </a:ext>
                </a:extLst>
              </a:tr>
              <a:tr h="137150">
                <a:tc>
                  <a:txBody>
                    <a:bodyPr/>
                    <a:lstStyle/>
                    <a:p>
                      <a:pPr algn="l" fontAlgn="ctr"/>
                      <a:r>
                        <a:rPr lang="es-CO" sz="900" b="0" i="0" u="none" strike="noStrike">
                          <a:solidFill>
                            <a:srgbClr val="000000"/>
                          </a:solidFill>
                          <a:effectLst/>
                          <a:latin typeface="Arial" panose="020B0604020202020204" pitchFamily="34" charset="0"/>
                        </a:rPr>
                        <a:t>CODENSA</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702447"/>
                  </a:ext>
                </a:extLst>
              </a:tr>
              <a:tr h="137150">
                <a:tc>
                  <a:txBody>
                    <a:bodyPr/>
                    <a:lstStyle/>
                    <a:p>
                      <a:pPr algn="l" fontAlgn="ctr"/>
                      <a:r>
                        <a:rPr lang="es-MX" sz="900" b="0" i="0" u="none" strike="noStrike">
                          <a:solidFill>
                            <a:srgbClr val="000000"/>
                          </a:solidFill>
                          <a:effectLst/>
                          <a:latin typeface="Arial" panose="020B0604020202020204" pitchFamily="34" charset="0"/>
                        </a:rPr>
                        <a:t>Cruz Roja Colombiana – Seccional Cundinamarca y Bogotá CRC</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3977094"/>
                  </a:ext>
                </a:extLst>
              </a:tr>
              <a:tr h="137150">
                <a:tc>
                  <a:txBody>
                    <a:bodyPr/>
                    <a:lstStyle/>
                    <a:p>
                      <a:pPr algn="l" fontAlgn="ctr"/>
                      <a:r>
                        <a:rPr lang="es-MX" sz="900" b="0" i="0" u="none" strike="noStrike">
                          <a:solidFill>
                            <a:srgbClr val="000000"/>
                          </a:solidFill>
                          <a:effectLst/>
                          <a:latin typeface="Arial" panose="020B0604020202020204" pitchFamily="34" charset="0"/>
                        </a:rPr>
                        <a:t>Cuerpo de Bomberos Voluntarios de Bogotá D.C. CBVB</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4F6228"/>
                          </a:solidFill>
                          <a:effectLst/>
                          <a:latin typeface="Arial" panose="020B0604020202020204" pitchFamily="34" charset="0"/>
                        </a:rPr>
                        <a:t>Entregado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6898606"/>
                  </a:ext>
                </a:extLst>
              </a:tr>
              <a:tr h="137150">
                <a:tc>
                  <a:txBody>
                    <a:bodyPr/>
                    <a:lstStyle/>
                    <a:p>
                      <a:pPr algn="l" fontAlgn="ctr"/>
                      <a:r>
                        <a:rPr lang="es-CO" sz="900" b="0" i="0" u="none" strike="noStrike">
                          <a:solidFill>
                            <a:srgbClr val="000000"/>
                          </a:solidFill>
                          <a:effectLst/>
                          <a:latin typeface="Arial" panose="020B0604020202020204" pitchFamily="34" charset="0"/>
                        </a:rPr>
                        <a:t>Secretaría Distrital de Movilidad</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E26B0A"/>
                          </a:solidFill>
                          <a:effectLst/>
                          <a:latin typeface="Arial" panose="020B0604020202020204" pitchFamily="34" charset="0"/>
                        </a:rPr>
                        <a:t>En proceso contractual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6942312"/>
                  </a:ext>
                </a:extLst>
              </a:tr>
              <a:tr h="274301">
                <a:tc>
                  <a:txBody>
                    <a:bodyPr/>
                    <a:lstStyle/>
                    <a:p>
                      <a:pPr algn="l" fontAlgn="ctr"/>
                      <a:r>
                        <a:rPr lang="es-MX" sz="900" b="0" i="0" u="none" strike="noStrike">
                          <a:solidFill>
                            <a:srgbClr val="000000"/>
                          </a:solidFill>
                          <a:effectLst/>
                          <a:latin typeface="Arial" panose="020B0604020202020204" pitchFamily="34" charset="0"/>
                        </a:rPr>
                        <a:t>UAE de Rehabilitación y</a:t>
                      </a:r>
                      <a:br>
                        <a:rPr lang="es-MX" sz="900" b="0" i="0" u="none" strike="noStrike">
                          <a:solidFill>
                            <a:srgbClr val="000000"/>
                          </a:solidFill>
                          <a:effectLst/>
                          <a:latin typeface="Arial" panose="020B0604020202020204" pitchFamily="34" charset="0"/>
                        </a:rPr>
                      </a:br>
                      <a:r>
                        <a:rPr lang="es-MX" sz="900" b="0" i="0" u="none" strike="noStrike">
                          <a:solidFill>
                            <a:srgbClr val="000000"/>
                          </a:solidFill>
                          <a:effectLst/>
                          <a:latin typeface="Arial" panose="020B0604020202020204" pitchFamily="34" charset="0"/>
                        </a:rPr>
                        <a:t>Mantenimiento Víal - UAERMV</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E26B0A"/>
                          </a:solidFill>
                          <a:effectLst/>
                          <a:latin typeface="Arial" panose="020B0604020202020204" pitchFamily="34" charset="0"/>
                        </a:rPr>
                        <a:t>En proceso contractual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0932398"/>
                  </a:ext>
                </a:extLst>
              </a:tr>
              <a:tr h="274301">
                <a:tc>
                  <a:txBody>
                    <a:bodyPr/>
                    <a:lstStyle/>
                    <a:p>
                      <a:pPr algn="l" fontAlgn="ctr"/>
                      <a:r>
                        <a:rPr lang="es-CO" sz="900" b="0" i="0" u="none" strike="noStrike">
                          <a:solidFill>
                            <a:srgbClr val="000000"/>
                          </a:solidFill>
                          <a:effectLst/>
                          <a:latin typeface="Arial" panose="020B0604020202020204" pitchFamily="34" charset="0"/>
                        </a:rPr>
                        <a:t>Empresa de Transporte del Tercer</a:t>
                      </a:r>
                      <a:br>
                        <a:rPr lang="es-CO" sz="900" b="0" i="0" u="none" strike="noStrike">
                          <a:solidFill>
                            <a:srgbClr val="000000"/>
                          </a:solidFill>
                          <a:effectLst/>
                          <a:latin typeface="Arial" panose="020B0604020202020204" pitchFamily="34" charset="0"/>
                        </a:rPr>
                      </a:br>
                      <a:r>
                        <a:rPr lang="es-CO" sz="900" b="0" i="0" u="none" strike="noStrike">
                          <a:solidFill>
                            <a:srgbClr val="000000"/>
                          </a:solidFill>
                          <a:effectLst/>
                          <a:latin typeface="Arial" panose="020B0604020202020204" pitchFamily="34" charset="0"/>
                        </a:rPr>
                        <a:t>Milenio Transmilenio S.A.</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E26B0A"/>
                          </a:solidFill>
                          <a:effectLst/>
                          <a:latin typeface="Arial" panose="020B0604020202020204" pitchFamily="34" charset="0"/>
                        </a:rPr>
                        <a:t>En proceso contractual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6248678"/>
                  </a:ext>
                </a:extLst>
              </a:tr>
              <a:tr h="137150">
                <a:tc>
                  <a:txBody>
                    <a:bodyPr/>
                    <a:lstStyle/>
                    <a:p>
                      <a:pPr algn="l" fontAlgn="ctr"/>
                      <a:r>
                        <a:rPr lang="es-MX" sz="900" b="0" i="0" u="none" strike="noStrike">
                          <a:solidFill>
                            <a:srgbClr val="000000"/>
                          </a:solidFill>
                          <a:effectLst/>
                          <a:latin typeface="Arial" panose="020B0604020202020204" pitchFamily="34" charset="0"/>
                        </a:rPr>
                        <a:t>Asociación de Profesionales Cívicos Voluntarios “Cívicos”</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E26B0A"/>
                          </a:solidFill>
                          <a:effectLst/>
                          <a:latin typeface="Arial" panose="020B0604020202020204" pitchFamily="34" charset="0"/>
                        </a:rPr>
                        <a:t>En proceso contractual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8418332"/>
                  </a:ext>
                </a:extLst>
              </a:tr>
              <a:tr h="137150">
                <a:tc>
                  <a:txBody>
                    <a:bodyPr/>
                    <a:lstStyle/>
                    <a:p>
                      <a:pPr algn="l" fontAlgn="ctr"/>
                      <a:r>
                        <a:rPr lang="es-CO" sz="900" b="0" i="0" u="none" strike="noStrike">
                          <a:solidFill>
                            <a:srgbClr val="000000"/>
                          </a:solidFill>
                          <a:effectLst/>
                          <a:latin typeface="Arial" panose="020B0604020202020204" pitchFamily="34" charset="0"/>
                        </a:rPr>
                        <a:t>Gas Natural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E26B0A"/>
                          </a:solidFill>
                          <a:effectLst/>
                          <a:latin typeface="Arial" panose="020B0604020202020204" pitchFamily="34" charset="0"/>
                        </a:rPr>
                        <a:t>En proceso contractual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5192984"/>
                  </a:ext>
                </a:extLst>
              </a:tr>
              <a:tr h="137150">
                <a:tc>
                  <a:txBody>
                    <a:bodyPr/>
                    <a:lstStyle/>
                    <a:p>
                      <a:pPr algn="l" fontAlgn="ctr"/>
                      <a:r>
                        <a:rPr lang="es-MX" sz="900" b="0" i="0" u="none" strike="noStrike" dirty="0">
                          <a:solidFill>
                            <a:srgbClr val="000000"/>
                          </a:solidFill>
                          <a:effectLst/>
                          <a:latin typeface="Arial" panose="020B0604020202020204" pitchFamily="34" charset="0"/>
                        </a:rPr>
                        <a:t>Instituto Nacional de Medicina Legal y Ciencias Forenses INMLCF</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E26B0A"/>
                          </a:solidFill>
                          <a:effectLst/>
                          <a:latin typeface="Arial" panose="020B0604020202020204" pitchFamily="34" charset="0"/>
                        </a:rPr>
                        <a:t>En proceso contractual</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4230486"/>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Sumapaz</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7030A0"/>
                          </a:solidFill>
                          <a:effectLst/>
                          <a:latin typeface="Arial" panose="020B0604020202020204" pitchFamily="34" charset="0"/>
                        </a:rPr>
                        <a:t>Sin cobertura</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7605743"/>
                  </a:ext>
                </a:extLst>
              </a:tr>
              <a:tr h="137150">
                <a:tc>
                  <a:txBody>
                    <a:bodyPr/>
                    <a:lstStyle/>
                    <a:p>
                      <a:pPr algn="l" fontAlgn="ctr"/>
                      <a:r>
                        <a:rPr lang="es-CO" sz="900" b="0" i="0" u="none" strike="noStrike">
                          <a:solidFill>
                            <a:srgbClr val="000000"/>
                          </a:solidFill>
                          <a:effectLst/>
                          <a:latin typeface="Arial" panose="020B0604020202020204" pitchFamily="34" charset="0"/>
                        </a:rPr>
                        <a:t>Alcaldía Local de Santa Fe</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7030A0"/>
                          </a:solidFill>
                          <a:effectLst/>
                          <a:latin typeface="Arial" panose="020B0604020202020204" pitchFamily="34" charset="0"/>
                        </a:rPr>
                        <a:t>Rechaza comodato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0596694"/>
                  </a:ext>
                </a:extLst>
              </a:tr>
              <a:tr h="137150">
                <a:tc>
                  <a:txBody>
                    <a:bodyPr/>
                    <a:lstStyle/>
                    <a:p>
                      <a:pPr algn="l" fontAlgn="ctr"/>
                      <a:r>
                        <a:rPr lang="es-CO" sz="900" b="0" i="0" u="none" strike="noStrike" dirty="0">
                          <a:solidFill>
                            <a:srgbClr val="000000"/>
                          </a:solidFill>
                          <a:effectLst/>
                          <a:latin typeface="Arial" panose="020B0604020202020204" pitchFamily="34" charset="0"/>
                        </a:rPr>
                        <a:t>Alcaldía Local de Usme</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7030A0"/>
                          </a:solidFill>
                          <a:effectLst/>
                          <a:latin typeface="Arial" panose="020B0604020202020204" pitchFamily="34" charset="0"/>
                        </a:rPr>
                        <a:t>Rechaza comodato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4157549"/>
                  </a:ext>
                </a:extLst>
              </a:tr>
              <a:tr h="137150">
                <a:tc>
                  <a:txBody>
                    <a:bodyPr/>
                    <a:lstStyle/>
                    <a:p>
                      <a:pPr algn="l" fontAlgn="ctr"/>
                      <a:r>
                        <a:rPr lang="es-CO" sz="900" b="0" i="0" u="none" strike="noStrike" dirty="0">
                          <a:solidFill>
                            <a:srgbClr val="000000"/>
                          </a:solidFill>
                          <a:effectLst/>
                          <a:latin typeface="Arial" panose="020B0604020202020204" pitchFamily="34" charset="0"/>
                        </a:rPr>
                        <a:t>Alcaldía Local de Kennedy</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7030A0"/>
                          </a:solidFill>
                          <a:effectLst/>
                          <a:latin typeface="Arial" panose="020B0604020202020204" pitchFamily="34" charset="0"/>
                        </a:rPr>
                        <a:t>Rechaza comodato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2604468"/>
                  </a:ext>
                </a:extLst>
              </a:tr>
              <a:tr h="137150">
                <a:tc>
                  <a:txBody>
                    <a:bodyPr/>
                    <a:lstStyle/>
                    <a:p>
                      <a:pPr algn="l" fontAlgn="ctr"/>
                      <a:r>
                        <a:rPr lang="es-MX" sz="900" b="0" i="0" u="none" strike="noStrike" dirty="0">
                          <a:solidFill>
                            <a:srgbClr val="000000"/>
                          </a:solidFill>
                          <a:effectLst/>
                          <a:latin typeface="Arial" panose="020B0604020202020204" pitchFamily="34" charset="0"/>
                        </a:rPr>
                        <a:t>Alcaldía Local de La Candelaria</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a:solidFill>
                            <a:srgbClr val="7030A0"/>
                          </a:solidFill>
                          <a:effectLst/>
                          <a:latin typeface="Arial" panose="020B0604020202020204" pitchFamily="34" charset="0"/>
                        </a:rPr>
                        <a:t>Rechaza comodato</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6850743"/>
                  </a:ext>
                </a:extLst>
              </a:tr>
              <a:tr h="137150">
                <a:tc>
                  <a:txBody>
                    <a:bodyPr/>
                    <a:lstStyle/>
                    <a:p>
                      <a:pPr algn="l" fontAlgn="ctr"/>
                      <a:r>
                        <a:rPr lang="es-CO" sz="900" b="0" i="0" u="none" strike="noStrike" dirty="0">
                          <a:solidFill>
                            <a:srgbClr val="000000"/>
                          </a:solidFill>
                          <a:effectLst/>
                          <a:latin typeface="Arial" panose="020B0604020202020204" pitchFamily="34" charset="0"/>
                        </a:rPr>
                        <a:t>Alcaldía Local de Bosa</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900" b="1" i="0" u="none" strike="noStrike" dirty="0">
                          <a:solidFill>
                            <a:srgbClr val="7030A0"/>
                          </a:solidFill>
                          <a:effectLst/>
                          <a:latin typeface="Arial" panose="020B0604020202020204" pitchFamily="34" charset="0"/>
                        </a:rPr>
                        <a:t>Pendiente firma actas</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80583624"/>
                  </a:ext>
                </a:extLst>
              </a:tr>
            </a:tbl>
          </a:graphicData>
        </a:graphic>
      </p:graphicFrame>
      <p:sp>
        <p:nvSpPr>
          <p:cNvPr id="11" name="Título 1">
            <a:extLst>
              <a:ext uri="{FF2B5EF4-FFF2-40B4-BE49-F238E27FC236}">
                <a16:creationId xmlns:a16="http://schemas.microsoft.com/office/drawing/2014/main" id="{C2E89493-1196-4525-85A6-D3FD1D44E358}"/>
              </a:ext>
            </a:extLst>
          </p:cNvPr>
          <p:cNvSpPr>
            <a:spLocks noGrp="1"/>
          </p:cNvSpPr>
          <p:nvPr>
            <p:ph type="ctrTitle"/>
          </p:nvPr>
        </p:nvSpPr>
        <p:spPr>
          <a:xfrm>
            <a:off x="685800" y="-51641"/>
            <a:ext cx="7772400" cy="857913"/>
          </a:xfrm>
        </p:spPr>
        <p:txBody>
          <a:bodyPr>
            <a:normAutofit/>
          </a:bodyPr>
          <a:lstStyle/>
          <a:p>
            <a:r>
              <a:rPr lang="es-ES" sz="2800" b="1" dirty="0">
                <a:solidFill>
                  <a:schemeClr val="accent3">
                    <a:lumMod val="50000"/>
                  </a:schemeClr>
                </a:solidFill>
                <a:latin typeface="Arial Narrow"/>
                <a:cs typeface="Arial Narrow"/>
              </a:rPr>
              <a:t>Estado entrega de radios</a:t>
            </a:r>
          </a:p>
        </p:txBody>
      </p:sp>
    </p:spTree>
    <p:extLst>
      <p:ext uri="{BB962C8B-B14F-4D97-AF65-F5344CB8AC3E}">
        <p14:creationId xmlns:p14="http://schemas.microsoft.com/office/powerpoint/2010/main" val="13984066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esquinas redondeadas 48">
            <a:extLst>
              <a:ext uri="{FF2B5EF4-FFF2-40B4-BE49-F238E27FC236}">
                <a16:creationId xmlns:a16="http://schemas.microsoft.com/office/drawing/2014/main" id="{447B17C7-5D3F-4CC8-BBE8-64612F009D60}"/>
              </a:ext>
            </a:extLst>
          </p:cNvPr>
          <p:cNvSpPr/>
          <p:nvPr/>
        </p:nvSpPr>
        <p:spPr>
          <a:xfrm>
            <a:off x="685800" y="2512020"/>
            <a:ext cx="7445502" cy="1833960"/>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5400" b="1" dirty="0">
                <a:solidFill>
                  <a:schemeClr val="tx1"/>
                </a:solidFill>
                <a:latin typeface="Arial Narrow" panose="020B0606020202030204" pitchFamily="34" charset="0"/>
              </a:rPr>
              <a:t>2. Semana Santa - IDRD</a:t>
            </a:r>
          </a:p>
        </p:txBody>
      </p:sp>
    </p:spTree>
    <p:extLst>
      <p:ext uri="{BB962C8B-B14F-4D97-AF65-F5344CB8AC3E}">
        <p14:creationId xmlns:p14="http://schemas.microsoft.com/office/powerpoint/2010/main" val="31055767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esquinas redondeadas 48">
            <a:extLst>
              <a:ext uri="{FF2B5EF4-FFF2-40B4-BE49-F238E27FC236}">
                <a16:creationId xmlns:a16="http://schemas.microsoft.com/office/drawing/2014/main" id="{447B17C7-5D3F-4CC8-BBE8-64612F009D60}"/>
              </a:ext>
            </a:extLst>
          </p:cNvPr>
          <p:cNvSpPr/>
          <p:nvPr/>
        </p:nvSpPr>
        <p:spPr>
          <a:xfrm>
            <a:off x="685800" y="2512020"/>
            <a:ext cx="7445502" cy="1833960"/>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5400" b="1" dirty="0">
                <a:solidFill>
                  <a:schemeClr val="tx1"/>
                </a:solidFill>
                <a:latin typeface="Arial Narrow" panose="020B0606020202030204" pitchFamily="34" charset="0"/>
              </a:rPr>
              <a:t>3. Varios </a:t>
            </a:r>
          </a:p>
        </p:txBody>
      </p:sp>
    </p:spTree>
    <p:extLst>
      <p:ext uri="{BB962C8B-B14F-4D97-AF65-F5344CB8AC3E}">
        <p14:creationId xmlns:p14="http://schemas.microsoft.com/office/powerpoint/2010/main" val="26577630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559965" y="1869281"/>
            <a:ext cx="7772400" cy="85791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8000" b="1" dirty="0">
                <a:solidFill>
                  <a:schemeClr val="bg1"/>
                </a:solidFill>
                <a:latin typeface="Arial Narrow"/>
                <a:cs typeface="Arial Narrow"/>
              </a:rPr>
              <a:t>GRACIAS</a:t>
            </a:r>
          </a:p>
        </p:txBody>
      </p:sp>
      <p:sp>
        <p:nvSpPr>
          <p:cNvPr id="5" name="Título 1"/>
          <p:cNvSpPr txBox="1">
            <a:spLocks/>
          </p:cNvSpPr>
          <p:nvPr/>
        </p:nvSpPr>
        <p:spPr>
          <a:xfrm>
            <a:off x="408963" y="4458004"/>
            <a:ext cx="7772400" cy="85791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3200" dirty="0">
                <a:solidFill>
                  <a:schemeClr val="bg1"/>
                </a:solidFill>
                <a:latin typeface="Arial Narrow"/>
                <a:cs typeface="Arial Narrow"/>
              </a:rPr>
              <a:t>Instituto Distrital de Gestión de Riesgos y Cambio Climático – IDIGER</a:t>
            </a:r>
          </a:p>
          <a:p>
            <a:r>
              <a:rPr lang="es-ES" sz="3200" dirty="0">
                <a:solidFill>
                  <a:schemeClr val="bg1"/>
                </a:solidFill>
                <a:latin typeface="Arial Narrow"/>
                <a:cs typeface="Arial Narrow"/>
              </a:rPr>
              <a:t>Diagonal 47 # 77A - 09 Interior 11</a:t>
            </a:r>
          </a:p>
          <a:p>
            <a:r>
              <a:rPr lang="es-ES" sz="3200" dirty="0">
                <a:solidFill>
                  <a:schemeClr val="bg1"/>
                </a:solidFill>
                <a:latin typeface="Arial Narrow"/>
                <a:cs typeface="Arial Narrow"/>
              </a:rPr>
              <a:t>PBX 429 28 00</a:t>
            </a:r>
          </a:p>
        </p:txBody>
      </p:sp>
    </p:spTree>
    <p:extLst>
      <p:ext uri="{BB962C8B-B14F-4D97-AF65-F5344CB8AC3E}">
        <p14:creationId xmlns:p14="http://schemas.microsoft.com/office/powerpoint/2010/main" val="1108226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ítulo 1"/>
          <p:cNvSpPr txBox="1">
            <a:spLocks/>
          </p:cNvSpPr>
          <p:nvPr/>
        </p:nvSpPr>
        <p:spPr bwMode="auto">
          <a:xfrm>
            <a:off x="1009104" y="216024"/>
            <a:ext cx="7128792"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6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Objetivo</a:t>
            </a:r>
          </a:p>
        </p:txBody>
      </p:sp>
      <p:sp>
        <p:nvSpPr>
          <p:cNvPr id="6" name="Título 1"/>
          <p:cNvSpPr txBox="1">
            <a:spLocks/>
          </p:cNvSpPr>
          <p:nvPr/>
        </p:nvSpPr>
        <p:spPr bwMode="auto">
          <a:xfrm>
            <a:off x="611560" y="4366045"/>
            <a:ext cx="7992888" cy="208828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s-ES" sz="3200" dirty="0">
                <a:latin typeface="Arial Narrow" panose="020B0606020202030204" pitchFamily="34" charset="0"/>
                <a:ea typeface="Arial Rounded MT Bold" panose="020F0704030504030204" pitchFamily="34" charset="0"/>
                <a:cs typeface="Arial" panose="020B0604020202020204" pitchFamily="34" charset="0"/>
              </a:rPr>
              <a:t>Fortalecer las acciones de reducción y respuesta frente a los eventos asociados con la primera temporada de lluvias</a:t>
            </a:r>
          </a:p>
          <a:p>
            <a:pPr>
              <a:defRPr/>
            </a:pPr>
            <a:r>
              <a:rPr lang="es-ES" sz="3200" dirty="0">
                <a:latin typeface="Arial Narrow" panose="020B0606020202030204" pitchFamily="34" charset="0"/>
                <a:ea typeface="Arial Rounded MT Bold" panose="020F0704030504030204" pitchFamily="34" charset="0"/>
                <a:cs typeface="Arial" panose="020B0604020202020204" pitchFamily="34" charset="0"/>
              </a:rPr>
              <a:t>(marzo - mayo) de 2020.</a:t>
            </a:r>
          </a:p>
        </p:txBody>
      </p:sp>
      <p:sp>
        <p:nvSpPr>
          <p:cNvPr id="7" name="Rectángulo 6"/>
          <p:cNvSpPr/>
          <p:nvPr/>
        </p:nvSpPr>
        <p:spPr>
          <a:xfrm>
            <a:off x="1907704" y="3888991"/>
            <a:ext cx="5200092" cy="492443"/>
          </a:xfrm>
          <a:prstGeom prst="rect">
            <a:avLst/>
          </a:prstGeom>
        </p:spPr>
        <p:txBody>
          <a:bodyPr wrap="square">
            <a:spAutoFit/>
          </a:bodyPr>
          <a:lstStyle/>
          <a:p>
            <a:pPr algn="ctr">
              <a:spcBef>
                <a:spcPts val="600"/>
              </a:spcBef>
              <a:spcAft>
                <a:spcPts val="0"/>
              </a:spcAft>
            </a:pPr>
            <a:r>
              <a:rPr lang="es-ES" sz="1050" i="1" dirty="0">
                <a:latin typeface="Arial Narrow" panose="020B0606020202030204" pitchFamily="34" charset="0"/>
                <a:ea typeface="Calibri" panose="020F0502020204030204" pitchFamily="34" charset="0"/>
                <a:cs typeface="Arial" panose="020B0604020202020204" pitchFamily="34" charset="0"/>
              </a:rPr>
              <a:t>Movimiento en Masa, Barrios San Blas, 23 de Noviembre de 2019</a:t>
            </a:r>
          </a:p>
          <a:p>
            <a:pPr algn="ctr">
              <a:spcBef>
                <a:spcPts val="600"/>
              </a:spcBef>
              <a:spcAft>
                <a:spcPts val="0"/>
              </a:spcAft>
            </a:pPr>
            <a:r>
              <a:rPr lang="es-CO" sz="1050" i="1" dirty="0">
                <a:latin typeface="Arial Narrow" panose="020B0606020202030204" pitchFamily="34" charset="0"/>
                <a:ea typeface="Calibri" panose="020F0502020204030204" pitchFamily="34" charset="0"/>
                <a:cs typeface="Arial" panose="020B0604020202020204" pitchFamily="34" charset="0"/>
              </a:rPr>
              <a:t>Fuente: IDIGER</a:t>
            </a:r>
            <a:endParaRPr lang="es-CO" sz="1050" i="1" dirty="0">
              <a:effectLst/>
              <a:latin typeface="Arial Narrow" panose="020B0606020202030204" pitchFamily="34" charset="0"/>
              <a:ea typeface="Calibri" panose="020F0502020204030204" pitchFamily="34" charset="0"/>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897" y="908720"/>
            <a:ext cx="4002516" cy="298731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318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rma libre 3"/>
          <p:cNvSpPr/>
          <p:nvPr/>
        </p:nvSpPr>
        <p:spPr>
          <a:xfrm>
            <a:off x="72000" y="2889000"/>
            <a:ext cx="9000000" cy="1080000"/>
          </a:xfrm>
          <a:custGeom>
            <a:avLst/>
            <a:gdLst>
              <a:gd name="connsiteX0" fmla="*/ 0 w 5473700"/>
              <a:gd name="connsiteY0" fmla="*/ 78002 h 468000"/>
              <a:gd name="connsiteX1" fmla="*/ 78002 w 5473700"/>
              <a:gd name="connsiteY1" fmla="*/ 0 h 468000"/>
              <a:gd name="connsiteX2" fmla="*/ 5395698 w 5473700"/>
              <a:gd name="connsiteY2" fmla="*/ 0 h 468000"/>
              <a:gd name="connsiteX3" fmla="*/ 5473700 w 5473700"/>
              <a:gd name="connsiteY3" fmla="*/ 78002 h 468000"/>
              <a:gd name="connsiteX4" fmla="*/ 5473700 w 5473700"/>
              <a:gd name="connsiteY4" fmla="*/ 389998 h 468000"/>
              <a:gd name="connsiteX5" fmla="*/ 5395698 w 5473700"/>
              <a:gd name="connsiteY5" fmla="*/ 468000 h 468000"/>
              <a:gd name="connsiteX6" fmla="*/ 78002 w 5473700"/>
              <a:gd name="connsiteY6" fmla="*/ 468000 h 468000"/>
              <a:gd name="connsiteX7" fmla="*/ 0 w 5473700"/>
              <a:gd name="connsiteY7" fmla="*/ 389998 h 468000"/>
              <a:gd name="connsiteX8" fmla="*/ 0 w 5473700"/>
              <a:gd name="connsiteY8" fmla="*/ 78002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3700" h="468000">
                <a:moveTo>
                  <a:pt x="0" y="78002"/>
                </a:moveTo>
                <a:cubicBezTo>
                  <a:pt x="0" y="34923"/>
                  <a:pt x="34923" y="0"/>
                  <a:pt x="78002" y="0"/>
                </a:cubicBezTo>
                <a:lnTo>
                  <a:pt x="5395698" y="0"/>
                </a:lnTo>
                <a:cubicBezTo>
                  <a:pt x="5438777" y="0"/>
                  <a:pt x="5473700" y="34923"/>
                  <a:pt x="5473700" y="78002"/>
                </a:cubicBezTo>
                <a:lnTo>
                  <a:pt x="5473700" y="389998"/>
                </a:lnTo>
                <a:cubicBezTo>
                  <a:pt x="5473700" y="433077"/>
                  <a:pt x="5438777" y="468000"/>
                  <a:pt x="5395698" y="468000"/>
                </a:cubicBezTo>
                <a:lnTo>
                  <a:pt x="78002" y="468000"/>
                </a:lnTo>
                <a:cubicBezTo>
                  <a:pt x="34923" y="468000"/>
                  <a:pt x="0" y="433077"/>
                  <a:pt x="0" y="389998"/>
                </a:cubicBezTo>
                <a:lnTo>
                  <a:pt x="0" y="78002"/>
                </a:lnTo>
                <a:close/>
              </a:path>
            </a:pathLst>
          </a:custGeom>
          <a:solidFill>
            <a:schemeClr val="accent3">
              <a:lumMod val="60000"/>
              <a:lumOff val="4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9046" tIns="99046" rIns="99046" bIns="99046" numCol="1" spcCol="1270" anchor="ctr" anchorCtr="0">
            <a:noAutofit/>
          </a:bodyPr>
          <a:lstStyle/>
          <a:p>
            <a:pPr lvl="0" algn="just" defTabSz="889000">
              <a:lnSpc>
                <a:spcPct val="90000"/>
              </a:lnSpc>
              <a:spcBef>
                <a:spcPct val="0"/>
              </a:spcBef>
              <a:spcAft>
                <a:spcPct val="35000"/>
              </a:spcAft>
            </a:pPr>
            <a:r>
              <a:rPr lang="es-ES" sz="4400" b="0" kern="1200" dirty="0">
                <a:solidFill>
                  <a:schemeClr val="tx1"/>
                </a:solidFill>
                <a:latin typeface="Arial Narrow" panose="020B0606020202030204" pitchFamily="34" charset="0"/>
                <a:cs typeface="Arial" panose="020B0604020202020204" pitchFamily="34" charset="0"/>
              </a:rPr>
              <a:t>2. Contexto - antecedentes</a:t>
            </a:r>
          </a:p>
        </p:txBody>
      </p:sp>
      <p:sp>
        <p:nvSpPr>
          <p:cNvPr id="3" name="Botón de acción: Inicio 2">
            <a:hlinkClick r:id="rId3" action="ppaction://hlinksldjump" highlightClick="1"/>
          </p:cNvPr>
          <p:cNvSpPr/>
          <p:nvPr/>
        </p:nvSpPr>
        <p:spPr>
          <a:xfrm>
            <a:off x="8604448" y="6381328"/>
            <a:ext cx="288032" cy="288032"/>
          </a:xfrm>
          <a:prstGeom prst="actionButtonHom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Tree>
    <p:extLst>
      <p:ext uri="{BB962C8B-B14F-4D97-AF65-F5344CB8AC3E}">
        <p14:creationId xmlns:p14="http://schemas.microsoft.com/office/powerpoint/2010/main" val="614410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ítulo 1"/>
          <p:cNvSpPr txBox="1">
            <a:spLocks/>
          </p:cNvSpPr>
          <p:nvPr/>
        </p:nvSpPr>
        <p:spPr bwMode="auto">
          <a:xfrm>
            <a:off x="539552" y="0"/>
            <a:ext cx="8118181" cy="72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8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Distribución espacial de la precipitación 1ª temporada de lluvias 2019</a:t>
            </a:r>
          </a:p>
        </p:txBody>
      </p:sp>
      <p:sp>
        <p:nvSpPr>
          <p:cNvPr id="9" name="Rectángulo 8"/>
          <p:cNvSpPr/>
          <p:nvPr/>
        </p:nvSpPr>
        <p:spPr>
          <a:xfrm>
            <a:off x="467543" y="6021288"/>
            <a:ext cx="3566335" cy="253916"/>
          </a:xfrm>
          <a:prstGeom prst="rect">
            <a:avLst/>
          </a:prstGeom>
          <a:noFill/>
        </p:spPr>
        <p:txBody>
          <a:bodyPr wrap="square">
            <a:spAutoFit/>
          </a:bodyPr>
          <a:lstStyle/>
          <a:p>
            <a:pPr algn="ctr"/>
            <a:r>
              <a:rPr lang="es-CO" sz="1050" dirty="0">
                <a:latin typeface="Arial Narrow" panose="020B0606020202030204" pitchFamily="34" charset="0"/>
                <a:ea typeface="Calibri" panose="020F0502020204030204" pitchFamily="34" charset="0"/>
                <a:cs typeface="Arial" panose="020B0604020202020204" pitchFamily="34" charset="0"/>
              </a:rPr>
              <a:t>Precipitación acumulada para abril de 2019</a:t>
            </a:r>
          </a:p>
        </p:txBody>
      </p:sp>
      <p:sp>
        <p:nvSpPr>
          <p:cNvPr id="7" name="Rectángulo 6"/>
          <p:cNvSpPr/>
          <p:nvPr/>
        </p:nvSpPr>
        <p:spPr>
          <a:xfrm>
            <a:off x="5273557" y="6021288"/>
            <a:ext cx="3168352" cy="253916"/>
          </a:xfrm>
          <a:prstGeom prst="rect">
            <a:avLst/>
          </a:prstGeom>
          <a:noFill/>
        </p:spPr>
        <p:txBody>
          <a:bodyPr wrap="square">
            <a:spAutoFit/>
          </a:bodyPr>
          <a:lstStyle/>
          <a:p>
            <a:pPr algn="ctr"/>
            <a:r>
              <a:rPr lang="es-CO" sz="1050" dirty="0">
                <a:latin typeface="Arial Narrow" panose="020B0606020202030204" pitchFamily="34" charset="0"/>
                <a:ea typeface="Calibri" panose="020F0502020204030204" pitchFamily="34" charset="0"/>
                <a:cs typeface="Arial" panose="020B0604020202020204" pitchFamily="34" charset="0"/>
              </a:rPr>
              <a:t>Precipitación acumulada para mayo de 2019</a:t>
            </a:r>
          </a:p>
        </p:txBody>
      </p:sp>
      <p:pic>
        <p:nvPicPr>
          <p:cNvPr id="5" name="Imagen 4">
            <a:extLst>
              <a:ext uri="{FF2B5EF4-FFF2-40B4-BE49-F238E27FC236}">
                <a16:creationId xmlns:a16="http://schemas.microsoft.com/office/drawing/2014/main" id="{71D7F86D-8434-4F3C-95B4-0727D8D6ED8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672"/>
          <a:stretch/>
        </p:blipFill>
        <p:spPr>
          <a:xfrm>
            <a:off x="396876" y="917459"/>
            <a:ext cx="3707667" cy="5103829"/>
          </a:xfrm>
          <a:prstGeom prst="rect">
            <a:avLst/>
          </a:prstGeom>
        </p:spPr>
      </p:pic>
      <p:pic>
        <p:nvPicPr>
          <p:cNvPr id="8" name="Imagen 7">
            <a:extLst>
              <a:ext uri="{FF2B5EF4-FFF2-40B4-BE49-F238E27FC236}">
                <a16:creationId xmlns:a16="http://schemas.microsoft.com/office/drawing/2014/main" id="{1ED00F11-BEDE-45FA-9BDB-9F38BBD158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672"/>
          <a:stretch/>
        </p:blipFill>
        <p:spPr>
          <a:xfrm>
            <a:off x="5003899" y="917458"/>
            <a:ext cx="3707667" cy="5103829"/>
          </a:xfrm>
          <a:prstGeom prst="rect">
            <a:avLst/>
          </a:prstGeom>
        </p:spPr>
      </p:pic>
    </p:spTree>
    <p:extLst>
      <p:ext uri="{BB962C8B-B14F-4D97-AF65-F5344CB8AC3E}">
        <p14:creationId xmlns:p14="http://schemas.microsoft.com/office/powerpoint/2010/main" val="326128061"/>
      </p:ext>
    </p:extLst>
  </p:cSld>
  <p:clrMapOvr>
    <a:masterClrMapping/>
  </p:clrMapOvr>
</p:sld>
</file>

<file path=ppt/theme/theme1.xml><?xml version="1.0" encoding="utf-8"?>
<a:theme xmlns:a="http://schemas.openxmlformats.org/drawingml/2006/main" name="Tema predeterminado">
  <a:themeElements>
    <a:clrScheme name="Crepúsculo">
      <a:dk1>
        <a:sysClr val="windowText" lastClr="000000"/>
      </a:dk1>
      <a:lt1>
        <a:sysClr val="window" lastClr="FFFFFF"/>
      </a:lt1>
      <a:dk2>
        <a:srgbClr val="24213E"/>
      </a:dk2>
      <a:lt2>
        <a:srgbClr val="E9EAF0"/>
      </a:lt2>
      <a:accent1>
        <a:srgbClr val="E8BC4A"/>
      </a:accent1>
      <a:accent2>
        <a:srgbClr val="83C1C6"/>
      </a:accent2>
      <a:accent3>
        <a:srgbClr val="E78D35"/>
      </a:accent3>
      <a:accent4>
        <a:srgbClr val="909CE1"/>
      </a:accent4>
      <a:accent5>
        <a:srgbClr val="839C41"/>
      </a:accent5>
      <a:accent6>
        <a:srgbClr val="CC5439"/>
      </a:accent6>
      <a:hlink>
        <a:srgbClr val="1C6CF1"/>
      </a:hlink>
      <a:folHlink>
        <a:srgbClr val="C649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repúscul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fov="600000">
              <a:rot lat="0" lon="0" rev="0"/>
            </a:camera>
            <a:lightRig rig="threePt" dir="t">
              <a:rot lat="0" lon="0" rev="1200000"/>
            </a:lightRig>
          </a:scene3d>
          <a:sp3d>
            <a:bevelT w="63500" h="25400"/>
          </a:sp3d>
        </a:effectStyle>
      </a:effectStyleLst>
      <a:bgFillStyleLst>
        <a:solidFill>
          <a:schemeClr val="phClr"/>
        </a:solidFill>
        <a:gradFill rotWithShape="1">
          <a:gsLst>
            <a:gs pos="0">
              <a:schemeClr val="bg1">
                <a:shade val="100000"/>
                <a:satMod val="300000"/>
              </a:schemeClr>
            </a:gs>
            <a:gs pos="31000">
              <a:schemeClr val="bg1">
                <a:tint val="100000"/>
                <a:satMod val="300000"/>
              </a:schemeClr>
            </a:gs>
            <a:gs pos="62000">
              <a:schemeClr val="phClr">
                <a:tint val="100000"/>
                <a:shade val="100000"/>
                <a:satMod val="100000"/>
              </a:schemeClr>
            </a:gs>
            <a:gs pos="100000">
              <a:schemeClr val="phClr">
                <a:shade val="100000"/>
                <a:hueMod val="93000"/>
                <a:satMod val="50000"/>
                <a:lumMod val="200000"/>
              </a:schemeClr>
            </a:gs>
          </a:gsLst>
          <a:lin ang="5400000" scaled="0"/>
        </a:gradFill>
        <a:gradFill rotWithShape="1">
          <a:gsLst>
            <a:gs pos="0">
              <a:schemeClr val="phClr">
                <a:tint val="100000"/>
                <a:satMod val="100000"/>
              </a:schemeClr>
            </a:gs>
            <a:gs pos="100000">
              <a:schemeClr val="phClr">
                <a:tint val="100000"/>
                <a:shade val="100000"/>
                <a:alpha val="100000"/>
                <a:hueMod val="100000"/>
                <a:satMod val="150000"/>
                <a:lumMod val="5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Tema predeterminado.thmx</Template>
  <TotalTime>576</TotalTime>
  <Words>3851</Words>
  <Application>Microsoft Office PowerPoint</Application>
  <PresentationFormat>Presentación en pantalla (4:3)</PresentationFormat>
  <Paragraphs>1144</Paragraphs>
  <Slides>67</Slides>
  <Notes>12</Notes>
  <HiddenSlides>2</HiddenSlides>
  <MMClips>0</MMClips>
  <ScaleCrop>false</ScaleCrop>
  <HeadingPairs>
    <vt:vector size="6" baseType="variant">
      <vt:variant>
        <vt:lpstr>Fuentes usadas</vt:lpstr>
      </vt:variant>
      <vt:variant>
        <vt:i4>3</vt:i4>
      </vt:variant>
      <vt:variant>
        <vt:lpstr>Tema</vt:lpstr>
      </vt:variant>
      <vt:variant>
        <vt:i4>4</vt:i4>
      </vt:variant>
      <vt:variant>
        <vt:lpstr>Títulos de diapositiva</vt:lpstr>
      </vt:variant>
      <vt:variant>
        <vt:i4>67</vt:i4>
      </vt:variant>
    </vt:vector>
  </HeadingPairs>
  <TitlesOfParts>
    <vt:vector size="74" baseType="lpstr">
      <vt:lpstr>Arial</vt:lpstr>
      <vt:lpstr>Arial Narrow</vt:lpstr>
      <vt:lpstr>Calibri</vt:lpstr>
      <vt:lpstr>Tema predeterminado</vt:lpstr>
      <vt:lpstr>1_Diseño personalizado</vt:lpstr>
      <vt:lpstr>2_Diseño personalizado</vt:lpstr>
      <vt:lpstr>Diseño personalizado</vt:lpstr>
      <vt:lpstr>Presentación de PowerPoint</vt:lpstr>
      <vt:lpstr>Orden del día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Suscripción de Comodatos - Entidades </vt:lpstr>
      <vt:lpstr>Suscripción de Comodatos - Empresas </vt:lpstr>
      <vt:lpstr>Estado entrega de radios</vt:lpstr>
      <vt:lpstr>Presentación de PowerPoint</vt:lpstr>
      <vt:lpstr>Presentación de PowerPoint</vt:lpstr>
      <vt:lpstr>Presentación de PowerPoint</vt:lpstr>
    </vt:vector>
  </TitlesOfParts>
  <Company>alcaldia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Comunicaciones Ac</dc:creator>
  <cp:lastModifiedBy>Ing. Sandra Martínez</cp:lastModifiedBy>
  <cp:revision>32</cp:revision>
  <cp:lastPrinted>2020-03-01T21:47:19Z</cp:lastPrinted>
  <dcterms:created xsi:type="dcterms:W3CDTF">2020-01-10T18:21:22Z</dcterms:created>
  <dcterms:modified xsi:type="dcterms:W3CDTF">2020-03-01T22:35:11Z</dcterms:modified>
</cp:coreProperties>
</file>