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/>
    <p:restoredTop sz="94678"/>
  </p:normalViewPr>
  <p:slideViewPr>
    <p:cSldViewPr snapToGrid="0" snapToObjects="1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4B491-17B2-4BF4-BFC3-D6BE2C148EF3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6CADB-2509-4D06-A00B-4BE886BC70A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424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C2413F9-EE18-46AC-953F-2D202F4255A5}" type="slidenum">
              <a:rPr lang="es-CO" altLang="es-CO" smtClean="0">
                <a:latin typeface="Calibri" pitchFamily="34" charset="0"/>
              </a:rPr>
              <a:pPr/>
              <a:t>5</a:t>
            </a:fld>
            <a:endParaRPr lang="es-CO" altLang="es-CO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9CA6387-D506-8D4C-8038-278703B2A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C3FE61F8-69FE-4D4C-8606-B71A8FE49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5D57C75-27AB-974A-98A5-84E7F42A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31B7B752-E34C-4F4A-9884-865CE6A8E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561B98DF-C17F-9846-991B-A61A4F26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100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8BE274F-7C21-CD4D-AD64-AD3A492F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7BD35BA3-C256-134A-92A2-007308766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73D0350-D93F-1849-9F1F-9C2762E9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463637A-E5D4-B74C-A266-7927F2684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1A6480B-E0A1-B24B-8794-6BD5A930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270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877E3DC-61FE-2547-A65F-C4BAA04EE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D1B82D02-5006-234A-9FB6-90B2D9CF5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FC27D3D0-AF67-AB4F-8820-58FB5B5EB4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8F0028EA-3D51-E241-8BDC-CF1F78B9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FEEBEF4-E25D-254F-9BA1-FB431148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0670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4550D6C-C275-5B45-9F72-57CAC0EDF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D2CA3E03-B13B-9946-A3B3-65A79A8DF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739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FF2353C-90B1-CC42-8EAD-1438F3EE9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B02D3A1-B91F-C948-82E3-D0A20080D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E6F9313F-894C-5642-BDBB-C4AB0C35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8876954-F79D-5248-BB23-BF72DFB9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8396F07D-16DB-CD42-A9D0-6148BE1C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7483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BB1BB98-9B1E-AA4A-8CD6-EA23A005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07EFABDF-015C-4443-AAAE-BA80C9236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B04CEDA-F43D-3E46-B1DB-B37991B1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598DB4B-2C3F-D543-9239-C134361F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7140E86-51B0-9644-847E-FD88449F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3283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E7509A9-6D6F-A245-B954-1394BF18D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7DC5F1D-7F7D-B543-AF5B-8C5CE0362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533FAD93-82F5-224A-800E-D96A00327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6608CC8D-C292-BD4D-9041-FA749C0CA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7BCD13D6-E0DA-184C-A650-95D129C04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3D56118E-E324-E846-8E4E-AA0A8D7E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495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87D734F-D47B-3E4E-A14C-844EB484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2F118BFC-ADFE-E447-BC50-34F764E29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D9B2FDBA-B3FB-C74E-B9DB-271FFAA3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A01DDA11-1990-6E41-B76A-1461D8E39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35AE7398-17C0-0843-AEF5-F32A9F956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C7E4B397-CF0B-4C45-9213-A841CAA46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759DC49E-D289-DF44-B360-BFC3480E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3659B36D-026D-7F4E-A5FD-1CCD6079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8131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12DDC8-0DE1-FA45-AD3A-41A1D55C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CADA43BB-8F4B-A541-B024-EF9CD5FBC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0B236ABD-9BFD-1441-8942-3081EBBE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AD085F7E-D542-1742-8EB6-AACE7DCB0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18641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9F0341B4-4115-7D41-9D8E-9F802B8EC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649A0F4A-DF92-634B-A750-65106EDA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412EC21D-7E73-2642-A75A-7F1AE54C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1081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3108652-F91A-A643-8FC7-7B227F5DE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9B7040E-9E55-534C-A3CE-77608CE3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7AB440B9-E099-1D47-811E-D89BC7918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2E5453DA-E1C9-984B-8ABF-C04D90567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907EC406-0015-B844-B3D9-BB88FE97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3C7FC628-E56A-6F4E-BB29-5C5B939D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625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04FF048-1350-3E46-B2F1-11CEC743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29C9818-A162-3F40-A116-CB61FE231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F3FE2E87-C42F-184C-8C4A-4E8F9E5549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7A33CBFA-82A0-8E4C-AC79-99C30AB0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D823C6C3-3709-6745-A9F9-ACAE8426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2505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C7B998E-6843-F248-800B-74668342F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6BFE1D50-097F-7D41-8280-C3922E994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1DE942A8-AB38-DB48-9D7F-3B8A4E222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606A553A-9912-414A-AA0B-DEC51F2E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D4637E64-CEFF-CF4A-8417-0497CD945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82853A48-66E3-A646-8E65-AFFDC054F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4995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1B0BBDC-4C87-7B47-A14A-E2C285E1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D9882EB9-44AC-B246-9839-DE2AEFF93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D6B2AB0-A7F6-5243-9964-132F30A0C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74068A45-088B-E441-8A31-2B08CFDCA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5A4165-7F73-9F4F-BAC4-7AB7C2A6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0275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84DD8F94-A4C7-1343-85B2-7FB1D75F2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8EF6C285-4CFB-5B4C-BCBB-FB02933BE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9E769C46-C131-C146-90F6-DBD63861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608E503-F5CE-8342-8A40-08291F75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1ED5755-E8D0-D847-8FEA-0C25A296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077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94CD2F0-F00F-964C-9031-A2D2F5A2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EC5EBEAF-C6B3-CC40-BDBF-6575A36CC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4B25E51E-98A1-F543-B458-1FF676A57A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F15CB969-2370-A142-9166-DF33EED5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083A14C-C937-8C48-9B81-84CC0C011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002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8DCF94-D7E3-D047-AB9D-BC92B5D77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DFAD556-BA06-C24E-956A-FCFDD3AD2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B56C3941-29E4-184A-B077-8F3D73B25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9ADE6C4-28A3-E140-B06E-A73FF80D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34C2FD4A-E533-A142-9DFE-9CB246A3B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E12E8EF8-1459-4942-993F-57BB5F7E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608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D541A2E-EB4D-5947-AF5F-328A6E9E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F8A43415-9D31-F144-9FC2-DAC113C84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74F51BFE-7D8B-B54B-BEBF-B33CF4F71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1AAC3A5E-ADBE-8642-8844-09D1741FD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D085E775-0379-6640-9390-E12098447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62F79B51-BA92-9842-A0C7-429273DC32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57E6BD38-7C17-584A-A4AB-4786FA21E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FD671DC1-3E91-1047-827C-145532F1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650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6439A15-240C-994C-8303-CBDF11C94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EB6709BD-53AF-FB43-81B1-4BF37C8A69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747D76DB-FA26-344E-B537-42D8C893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B234DD44-6867-3444-BAE2-3E3609C82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132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8BE831F5-BB7C-C143-9E04-00DCA09C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B670220B-2694-F141-B1D8-ACB1038C5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4C1EABF3-A37C-034F-BE4D-DC9ECE3B8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33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AB0E626-CD81-4F4F-9567-136BCEE42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6C82D55-23A0-D742-A20C-91E40040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DD6DACAF-530B-2647-BDBE-0AED8A4C9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F811DF8-8B41-FF40-A82D-96C07AB5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C753A9FF-0FCD-8940-B98E-5C6EDF5C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EADCACB7-CA28-D045-BECF-3A473F3D3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808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7F4AB4-3296-9241-9A10-5F0D743D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9B31C818-D925-F24D-B67A-B89554BB8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8E82DD24-2F8A-FD45-8E06-78C7EC511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285E7868-4612-F74F-8635-AA1ADD676D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47DE4E-422E-7C4A-A82F-8D0EDC74103C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193D1410-0C9F-E044-A03B-3A34CA9DA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8E4DCB0E-6C10-7944-8468-0FD07584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A04033-C304-744C-8554-B134C3732FE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7871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6AF7E1CB-C0B2-2247-BF82-14E865F8D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4B8C572F-E4FD-B14E-BC53-0D75ACE82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A0271E5D-229A-A043-94C9-52ECCBFB487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792515" y="6209086"/>
            <a:ext cx="2606970" cy="29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3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6B0F21B1-4EB0-944A-AEAA-7D11ABF4D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94111BEA-9EFE-4F45-884B-21B5821FE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C738DBE-62FE-4444-B723-7D1D4A5C4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C43E4-5CD9-F541-BDB2-3C8B265CCF80}" type="datetimeFigureOut">
              <a:rPr lang="es-CO" smtClean="0"/>
              <a:t>25/02/2020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D494106-AD75-D24D-9BA2-04C5C8C38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6B510A58-12FD-3F46-92F8-EF24504A9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FCB9A-1059-AB41-A401-161E987188E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1469B711-56A3-F545-BF28-06990F3DA0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691C154B-3507-F74C-AD97-1187DCE66E1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792515" y="6207520"/>
            <a:ext cx="2606970" cy="29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92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8AB56B1-784C-B049-A48D-9B141EBA2B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altLang="es-ES_tradnl" b="1" dirty="0">
                <a:latin typeface="Arial" charset="0"/>
                <a:cs typeface="Arial" charset="0"/>
              </a:rPr>
              <a:t>Defensor del Servicio a la Ciudadanía / Defensor del Ciudadano 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0B0A2F1-2396-8149-9FF5-65FFC1BF86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altLang="es-ES_tradnl" dirty="0">
                <a:latin typeface="Arial" charset="0"/>
              </a:rPr>
              <a:t>Instituto Distrital de Gestión de Riesgos y Cambio Climático - IDIGER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8922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uadroTexto 5"/>
          <p:cNvSpPr txBox="1">
            <a:spLocks noChangeArrowheads="1"/>
          </p:cNvSpPr>
          <p:nvPr/>
        </p:nvSpPr>
        <p:spPr bwMode="auto">
          <a:xfrm>
            <a:off x="1136651" y="231933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_tradnl" altLang="es-ES_tradnl"/>
          </a:p>
        </p:txBody>
      </p:sp>
      <p:sp>
        <p:nvSpPr>
          <p:cNvPr id="9219" name="Título 1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CO" altLang="es-ES_tradnl" b="1" dirty="0" smtClean="0">
                <a:latin typeface="Arial" charset="0"/>
                <a:cs typeface="Arial" charset="0"/>
              </a:rPr>
              <a:t>Existencia del Defensor </a:t>
            </a:r>
            <a:endParaRPr lang="es-ES_tradnl" altLang="es-ES_tradnl" b="1" dirty="0" smtClean="0">
              <a:latin typeface="Arial" charset="0"/>
              <a:cs typeface="Arial" charset="0"/>
            </a:endParaRPr>
          </a:p>
        </p:txBody>
      </p:sp>
      <p:sp>
        <p:nvSpPr>
          <p:cNvPr id="9220" name="Marcador de contenido 2"/>
          <p:cNvSpPr>
            <a:spLocks noGrp="1"/>
          </p:cNvSpPr>
          <p:nvPr>
            <p:ph idx="1"/>
          </p:nvPr>
        </p:nvSpPr>
        <p:spPr bwMode="auto">
          <a:xfrm>
            <a:off x="527052" y="1557338"/>
            <a:ext cx="7105649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None/>
            </a:pPr>
            <a:r>
              <a:rPr lang="es-ES" altLang="es-ES_tradnl" sz="1600" dirty="0" smtClean="0">
                <a:solidFill>
                  <a:srgbClr val="15A7E5"/>
                </a:solidFill>
              </a:rPr>
              <a:t>En la Resolución 645 de 24 de octubre de 2017. "Por medio de la cual modifica el Manual de Funciones y Competencias Laborales del Instituto Distrital de Gestión de Riesgos y Cambio Climático - IDIGER" (pág. 17) se designa al  Subdirector(a) de Participación para la Gestión de Riesgos y Adaptación al Cambio Climático o quien haga sus veces. </a:t>
            </a:r>
          </a:p>
          <a:p>
            <a:pPr marL="0" indent="0" algn="just">
              <a:buFont typeface="Arial" charset="0"/>
              <a:buNone/>
            </a:pPr>
            <a:endParaRPr lang="es-ES" altLang="es-ES_tradnl" sz="1600" dirty="0" smtClean="0">
              <a:solidFill>
                <a:srgbClr val="15A7E5"/>
              </a:solidFill>
            </a:endParaRPr>
          </a:p>
          <a:p>
            <a:pPr marL="457200" lvl="1" indent="0" algn="just">
              <a:buNone/>
            </a:pPr>
            <a:r>
              <a:rPr lang="es-ES" altLang="es-ES_tradnl" sz="1600" i="1" dirty="0" smtClean="0">
                <a:solidFill>
                  <a:srgbClr val="15A7E5"/>
                </a:solidFill>
              </a:rPr>
              <a:t>19. Coordinar la aplicación de </a:t>
            </a:r>
            <a:r>
              <a:rPr lang="es-ES" altLang="es-ES_tradnl" sz="1600" i="1" dirty="0" err="1" smtClean="0">
                <a:solidFill>
                  <a:srgbClr val="15A7E5"/>
                </a:solidFill>
              </a:rPr>
              <a:t>Ia</a:t>
            </a:r>
            <a:r>
              <a:rPr lang="es-ES" altLang="es-ES_tradnl" sz="1600" i="1" dirty="0" smtClean="0">
                <a:solidFill>
                  <a:srgbClr val="15A7E5"/>
                </a:solidFill>
              </a:rPr>
              <a:t> función de defensor del ciudadano de </a:t>
            </a:r>
            <a:r>
              <a:rPr lang="es-ES" altLang="es-ES_tradnl" sz="1600" i="1" dirty="0">
                <a:solidFill>
                  <a:srgbClr val="15A7E5"/>
                </a:solidFill>
              </a:rPr>
              <a:t>l</a:t>
            </a:r>
            <a:r>
              <a:rPr lang="es-ES" altLang="es-ES_tradnl" sz="1600" i="1" dirty="0" smtClean="0">
                <a:solidFill>
                  <a:srgbClr val="15A7E5"/>
                </a:solidFill>
              </a:rPr>
              <a:t>a Entidad.".</a:t>
            </a:r>
            <a:endParaRPr lang="es-ES_tradnl" altLang="es-ES_tradnl" sz="1600" i="1" dirty="0" smtClean="0">
              <a:solidFill>
                <a:srgbClr val="15A7E5"/>
              </a:solidFill>
            </a:endParaRPr>
          </a:p>
          <a:p>
            <a:pPr marL="0" indent="0" algn="just">
              <a:buFont typeface="Arial" charset="0"/>
              <a:buNone/>
            </a:pPr>
            <a:endParaRPr lang="es-ES" altLang="es-ES_tradnl" sz="1600" dirty="0" smtClean="0">
              <a:solidFill>
                <a:srgbClr val="15A7E5"/>
              </a:solidFill>
            </a:endParaRPr>
          </a:p>
          <a:p>
            <a:pPr marL="0" indent="0" algn="just">
              <a:buFont typeface="Arial" charset="0"/>
              <a:buNone/>
            </a:pPr>
            <a:r>
              <a:rPr lang="es-ES" altLang="es-ES_tradnl" sz="1600" dirty="0" smtClean="0">
                <a:solidFill>
                  <a:srgbClr val="15A7E5"/>
                </a:solidFill>
              </a:rPr>
              <a:t>Posteriormente por el cambio de denominación y de estructura esta función se le asigna al  Subdirector de Reducción de Riesgos.  </a:t>
            </a:r>
            <a:endParaRPr lang="es-ES_tradnl" altLang="es-ES_tradnl" sz="1600" dirty="0" smtClean="0">
              <a:solidFill>
                <a:srgbClr val="15A7E5"/>
              </a:solidFill>
            </a:endParaRP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246" y="1844824"/>
            <a:ext cx="3647445" cy="422675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3 Conector recto de flecha"/>
          <p:cNvCxnSpPr/>
          <p:nvPr/>
        </p:nvCxnSpPr>
        <p:spPr>
          <a:xfrm flipV="1">
            <a:off x="7440149" y="3284984"/>
            <a:ext cx="1056117" cy="673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6211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ES" b="1" smtClean="0">
                <a:latin typeface="Arial" charset="0"/>
                <a:cs typeface="Arial" charset="0"/>
              </a:rPr>
              <a:t>Desarrollo de las funciones</a:t>
            </a:r>
            <a:br>
              <a:rPr lang="es-ES" b="1" smtClean="0">
                <a:latin typeface="Arial" charset="0"/>
                <a:cs typeface="Arial" charset="0"/>
              </a:rPr>
            </a:br>
            <a:r>
              <a:rPr lang="pt-BR" b="1" smtClean="0">
                <a:latin typeface="Arial" charset="0"/>
                <a:cs typeface="Arial" charset="0"/>
              </a:rPr>
              <a:t>Decreto Distrital 392 de 2015</a:t>
            </a:r>
            <a:endParaRPr lang="es-CO" smtClean="0">
              <a:latin typeface="Arial" charset="0"/>
              <a:cs typeface="Arial" charset="0"/>
            </a:endParaRPr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 bwMode="auto">
          <a:xfrm>
            <a:off x="624417" y="1874840"/>
            <a:ext cx="10972800" cy="334452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Artículo 2º.- El Defensor de la Ciudadanía ejercerá las siguientes funciones:</a:t>
            </a:r>
          </a:p>
          <a:p>
            <a:pPr marL="0" indent="0" algn="just">
              <a:buFont typeface="Arial" charset="0"/>
              <a:buNone/>
            </a:pPr>
            <a:endParaRPr lang="es-ES" sz="1600" i="1" dirty="0" smtClean="0">
              <a:solidFill>
                <a:srgbClr val="15A7E5"/>
              </a:solidFill>
            </a:endParaRPr>
          </a:p>
          <a:p>
            <a:pPr marL="400050" lvl="1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a. Garantizar la implementación de la Política Pública Distrital de Servicio a la Ciudadanía en la entidad u organismo distrital, así como el cumplimiento de la normatividad en relación con la atención y prestación del servicio a la ciudadanía, haciendo seguimiento y verificando su cumplimiento.</a:t>
            </a:r>
          </a:p>
          <a:p>
            <a:pPr marL="400050" lvl="1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b. Velar por la disposición de los recursos necesarios para la prestación del servicio y atención a la ciudadanía de acuerdo con lo establecido en la Política Pública Distrital de Servicio a la Ciudadanía, que permitan el posicionamiento estratégico de la dependencia de atención a la ciudadanía en su entidad.</a:t>
            </a:r>
          </a:p>
          <a:p>
            <a:pPr marL="400050" lvl="1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c. Proponer y adoptar las medidas necesarias para garantizar que la ciudadanía obtenga respuestas a los requerimientos interpuestos a través de los diferentes canales de interacción, en el marco de lo establecido para el Sistema Distrital de Quejas y Soluciones – SDQS.</a:t>
            </a:r>
          </a:p>
          <a:p>
            <a:pPr marL="400050" lvl="1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d. Realizar el seguimiento estratégico al componente de atención a la ciudadanía y a los planes de mejoramiento y acciones formuladas para fortalecer el servicio a la ciudadanía en su entidad.</a:t>
            </a:r>
          </a:p>
          <a:p>
            <a:pPr marL="400050" lvl="1" indent="0" algn="just">
              <a:buFont typeface="Arial" charset="0"/>
              <a:buNone/>
            </a:pPr>
            <a:r>
              <a:rPr lang="es-ES" sz="1600" i="1" dirty="0" smtClean="0">
                <a:solidFill>
                  <a:srgbClr val="15A7E5"/>
                </a:solidFill>
              </a:rPr>
              <a:t>e. Velar por el cumplimiento de las normas legales o internas que rigen el desarrollo de los trámites o servicios que ofrece o presta la entidad, para dar una respuesta de fondo, lo cual no quiere decir que siempre será en concordancia a las expectativas de los ciudadanos.</a:t>
            </a:r>
            <a:endParaRPr lang="es-CO" sz="1600" i="1" dirty="0" smtClean="0">
              <a:solidFill>
                <a:srgbClr val="15A7E5"/>
              </a:solidFill>
            </a:endParaRPr>
          </a:p>
        </p:txBody>
      </p:sp>
      <p:sp>
        <p:nvSpPr>
          <p:cNvPr id="10244" name="1 Rectángulo"/>
          <p:cNvSpPr>
            <a:spLocks noChangeArrowheads="1"/>
          </p:cNvSpPr>
          <p:nvPr/>
        </p:nvSpPr>
        <p:spPr bwMode="auto">
          <a:xfrm>
            <a:off x="719667" y="1268414"/>
            <a:ext cx="1104053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s-ES" sz="1600" i="1" dirty="0"/>
              <a:t>Por medio del cual se reglamenta la figura del Defensor de la Ciudadanía en las entidades y organismos del Distrito Capital y se dictan otras disposiciones.</a:t>
            </a:r>
            <a:endParaRPr lang="es-CO" sz="1600" i="1" dirty="0"/>
          </a:p>
        </p:txBody>
      </p:sp>
    </p:spTree>
    <p:extLst>
      <p:ext uri="{BB962C8B-B14F-4D97-AF65-F5344CB8AC3E}">
        <p14:creationId xmlns:p14="http://schemas.microsoft.com/office/powerpoint/2010/main" val="289895167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s-ES" b="1" smtClean="0">
                <a:latin typeface="Arial" charset="0"/>
                <a:cs typeface="Arial" charset="0"/>
              </a:rPr>
              <a:t>Desarrollo de las funciones</a:t>
            </a:r>
            <a:br>
              <a:rPr lang="es-ES" b="1" smtClean="0">
                <a:latin typeface="Arial" charset="0"/>
                <a:cs typeface="Arial" charset="0"/>
              </a:rPr>
            </a:br>
            <a:r>
              <a:rPr lang="pt-BR" b="1" smtClean="0">
                <a:latin typeface="Arial" charset="0"/>
                <a:cs typeface="Arial" charset="0"/>
              </a:rPr>
              <a:t>Decreto Distrital 392 de 2015</a:t>
            </a:r>
            <a:endParaRPr lang="es-CO" smtClean="0">
              <a:latin typeface="Arial" charset="0"/>
              <a:cs typeface="Arial" charset="0"/>
            </a:endParaRPr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 bwMode="auto">
          <a:xfrm>
            <a:off x="787400" y="2133601"/>
            <a:ext cx="10972800" cy="3052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algn="just"/>
            <a:r>
              <a:rPr lang="es-ES" sz="1700" dirty="0" smtClean="0">
                <a:solidFill>
                  <a:srgbClr val="15A7E5"/>
                </a:solidFill>
              </a:rPr>
              <a:t>Se ha trabajado continuamente por garantizar la implementación de la Política Pública Distrital de Servicio a la Ciudadanía en la entidad distrital, así como el cumplimiento de la normatividad en relación con la atención y prestación del servicio a la ciudadanía, haciendo seguimiento y verificando su cumplimiento y se ha realizado  el seguimiento estratégico al componente de atención a la ciudadanía y a los planes de mejoramiento y acciones formuladas para fortalecer el servicio a la ciudadanía en su entidad, mediante el seguimiento a la implementación de acciones de cumplimiento de la política distrital de servicio a la ciudadanía. </a:t>
            </a:r>
          </a:p>
          <a:p>
            <a:pPr algn="just"/>
            <a:endParaRPr lang="es-ES" sz="1700" dirty="0" smtClean="0">
              <a:solidFill>
                <a:srgbClr val="15A7E5"/>
              </a:solidFill>
            </a:endParaRPr>
          </a:p>
          <a:p>
            <a:pPr algn="just"/>
            <a:r>
              <a:rPr lang="es-ES" sz="1700" dirty="0" smtClean="0">
                <a:solidFill>
                  <a:srgbClr val="15A7E5"/>
                </a:solidFill>
              </a:rPr>
              <a:t>Se ha velado por la disposición de los recursos necesarios para la prestación del servicio y atención a la ciudadanía, de acuerdo con lo establecido en la Política Pública Distrital de Servicio a la Ciudadanía. </a:t>
            </a:r>
          </a:p>
          <a:p>
            <a:pPr algn="just"/>
            <a:endParaRPr lang="es-ES" sz="1700" dirty="0" smtClean="0">
              <a:solidFill>
                <a:srgbClr val="15A7E5"/>
              </a:solidFill>
            </a:endParaRPr>
          </a:p>
          <a:p>
            <a:pPr algn="just"/>
            <a:r>
              <a:rPr lang="es-ES" sz="1700" dirty="0" smtClean="0">
                <a:solidFill>
                  <a:srgbClr val="15A7E5"/>
                </a:solidFill>
              </a:rPr>
              <a:t>Se ha realizado el respectivo  cumplimiento de las normas legales o internas que rigen el desarrollo de los trámites o servicios que ofrece la entidad mediante la difusión del manual de atención la ciudanía y el manual de Manual de recepción y tramite de las peticiones ciudadanas ante el IDIGER – PQRS.</a:t>
            </a:r>
          </a:p>
          <a:p>
            <a:pPr algn="just"/>
            <a:endParaRPr lang="es-CO" sz="1400" i="1" dirty="0" smtClean="0">
              <a:solidFill>
                <a:srgbClr val="15A7E5"/>
              </a:solidFill>
            </a:endParaRPr>
          </a:p>
        </p:txBody>
      </p:sp>
      <p:sp>
        <p:nvSpPr>
          <p:cNvPr id="11268" name="1 Rectángulo"/>
          <p:cNvSpPr>
            <a:spLocks noChangeArrowheads="1"/>
          </p:cNvSpPr>
          <p:nvPr/>
        </p:nvSpPr>
        <p:spPr bwMode="auto">
          <a:xfrm>
            <a:off x="719667" y="1268414"/>
            <a:ext cx="1104053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s-ES" sz="1600" i="1"/>
              <a:t>Por medio del cual se reglamenta la figura del Defensor de la Ciudadanía en las entidades y organismos del Distrito Capital y se dictan otras disposiciones.</a:t>
            </a:r>
            <a:endParaRPr lang="es-CO" sz="1600" i="1"/>
          </a:p>
        </p:txBody>
      </p:sp>
    </p:spTree>
    <p:extLst>
      <p:ext uri="{BB962C8B-B14F-4D97-AF65-F5344CB8AC3E}">
        <p14:creationId xmlns:p14="http://schemas.microsoft.com/office/powerpoint/2010/main" val="29566468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CO" altLang="es-ES_tradnl" b="1" smtClean="0">
                <a:latin typeface="Arial" charset="0"/>
                <a:cs typeface="Arial" charset="0"/>
              </a:rPr>
              <a:t>Canales de atención </a:t>
            </a:r>
            <a:endParaRPr lang="es-ES_tradnl" altLang="es-ES_tradnl" b="1" smtClean="0">
              <a:latin typeface="Arial" charset="0"/>
              <a:cs typeface="Arial" charset="0"/>
            </a:endParaRPr>
          </a:p>
        </p:txBody>
      </p:sp>
      <p:sp>
        <p:nvSpPr>
          <p:cNvPr id="12291" name="3 Marcador de contenido"/>
          <p:cNvSpPr>
            <a:spLocks noGrp="1"/>
          </p:cNvSpPr>
          <p:nvPr>
            <p:ph idx="1"/>
          </p:nvPr>
        </p:nvSpPr>
        <p:spPr bwMode="auto">
          <a:xfrm>
            <a:off x="527051" y="1412875"/>
            <a:ext cx="10972800" cy="151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s-ES" sz="1600" i="1" dirty="0" smtClean="0">
                <a:solidFill>
                  <a:srgbClr val="15A7E5"/>
                </a:solidFill>
              </a:rPr>
              <a:t>Se cuenta  con los siguientes canales para la atención de requerimientos, los cuales permiten a la ciudadanía mantener una interacción permanente con la Entidad, como parte fundamental a la protección de sus derechos. </a:t>
            </a:r>
          </a:p>
          <a:p>
            <a:pPr algn="just"/>
            <a:r>
              <a:rPr lang="es-ES" sz="1600" i="1" dirty="0" smtClean="0">
                <a:solidFill>
                  <a:srgbClr val="15A7E5"/>
                </a:solidFill>
              </a:rPr>
              <a:t>Para la atención presencial en la Subdirección de Reducción de Riesgos y Adaptación al Cambio Climático se ha dispuesto los siguientes días para la atención:</a:t>
            </a:r>
          </a:p>
          <a:p>
            <a:endParaRPr lang="es-CO" dirty="0" smtClean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666380"/>
              </p:ext>
            </p:extLst>
          </p:nvPr>
        </p:nvGraphicFramePr>
        <p:xfrm>
          <a:off x="2639484" y="2688314"/>
          <a:ext cx="6684433" cy="2763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39"/>
                <a:gridCol w="2711847"/>
                <a:gridCol w="2711847"/>
              </a:tblGrid>
              <a:tr h="34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MES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DIAS</a:t>
                      </a:r>
                      <a:endParaRPr lang="es-C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HORARIO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Enero 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3, 10, 17,24,31 y 25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8:00 a.m. – 12: 00 p.m.</a:t>
                      </a:r>
                      <a:endParaRPr lang="es-C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Febrero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01,08,18 y22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>
                          <a:effectLst/>
                        </a:rPr>
                        <a:t>8:00 a.m. – 12: 00 p.m.</a:t>
                      </a:r>
                      <a:endParaRPr lang="es-C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Marzo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07,14,21 y 28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8:00 a.m. – 12: 00 p.m.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Abril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04,11,18 y 25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8:00 a.m. – 12: 00 p.m.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 02, 09,16,23 y 30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8:00 a.m. – 12: 00 p.m.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Jueves 06,13,20 y 27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8:00 a.m. – 12: 00 p.m.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Julio 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Jueves 04,11,18 y 25</a:t>
                      </a: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8:00 a.m. – 12: 00 p.m.</a:t>
                      </a:r>
                      <a:endParaRPr lang="es-CO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017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Agosto </a:t>
                      </a:r>
                      <a:endParaRPr lang="es-CO" sz="9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7" marR="9144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Jueves 01,08,15y 22</a:t>
                      </a: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8:00 a.m. – 12: 00 p.m.</a:t>
                      </a:r>
                      <a:endParaRPr lang="es-C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47" marR="91447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35215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CO" altLang="es-ES_tradnl" b="1" smtClean="0">
                <a:latin typeface="Arial" charset="0"/>
                <a:cs typeface="Arial" charset="0"/>
              </a:rPr>
              <a:t>Requerimientos allegados </a:t>
            </a:r>
            <a:endParaRPr lang="es-ES_tradnl" altLang="es-ES_tradnl" b="1" smtClean="0">
              <a:latin typeface="Arial" charset="0"/>
              <a:cs typeface="Arial" charset="0"/>
            </a:endParaRPr>
          </a:p>
        </p:txBody>
      </p:sp>
      <p:sp>
        <p:nvSpPr>
          <p:cNvPr id="13315" name="CuadroTexto 5"/>
          <p:cNvSpPr txBox="1">
            <a:spLocks noChangeArrowheads="1"/>
          </p:cNvSpPr>
          <p:nvPr/>
        </p:nvSpPr>
        <p:spPr bwMode="auto">
          <a:xfrm>
            <a:off x="1136651" y="231933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_tradnl" altLang="es-ES_tradnl"/>
          </a:p>
        </p:txBody>
      </p:sp>
      <p:graphicFrame>
        <p:nvGraphicFramePr>
          <p:cNvPr id="7" name="2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824692"/>
              </p:ext>
            </p:extLst>
          </p:nvPr>
        </p:nvGraphicFramePr>
        <p:xfrm>
          <a:off x="787400" y="2319338"/>
          <a:ext cx="10972798" cy="33649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0263"/>
                <a:gridCol w="2350847"/>
                <a:gridCol w="1309679"/>
                <a:gridCol w="1828068"/>
                <a:gridCol w="1828068"/>
                <a:gridCol w="1825873"/>
              </a:tblGrid>
              <a:tr h="385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PETICIONARIO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TEMA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DEPENDENCIA ENCARGADA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ESTADO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RADICADOS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effectLst/>
                        </a:rPr>
                        <a:t>FECHA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00B0F0"/>
                    </a:solidFill>
                  </a:tcPr>
                </a:tc>
              </a:tr>
              <a:tr h="7010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Fernando José Estupiñan Vargas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Invitación Primera Comisión Intersectorial de Servicio a la Ciudadanía </a:t>
                      </a:r>
                      <a:r>
                        <a:rPr lang="es-ES" sz="1000" dirty="0" smtClean="0">
                          <a:effectLst/>
                        </a:rPr>
                        <a:t>2019 Convocada por parte de la Secretaria General de la Alcaldía Mayor </a:t>
                      </a:r>
                      <a:r>
                        <a:rPr lang="es-CO" sz="1000" dirty="0" smtClean="0">
                          <a:effectLst/>
                          <a:latin typeface="Calibri"/>
                          <a:cs typeface="Times New Roman"/>
                        </a:rPr>
                        <a:t>para</a:t>
                      </a:r>
                      <a:r>
                        <a:rPr lang="es-CO" sz="1000" baseline="0" dirty="0" smtClean="0">
                          <a:effectLst/>
                          <a:latin typeface="Calibri"/>
                          <a:cs typeface="Times New Roman"/>
                        </a:rPr>
                        <a:t> la presentación del proceso de actualización de la Política Distrital y acciones desarrolladas por la Secretaria General </a:t>
                      </a:r>
                      <a:endParaRPr lang="es-ES" sz="1000" dirty="0" smtClean="0">
                        <a:effectLst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Subdirector de Reducción del Riesgo y Adaptación al Cambio Climático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Atendido</a:t>
                      </a:r>
                      <a:endParaRPr lang="es-CO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Correo electrónico 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effectLst/>
                        </a:rPr>
                        <a:t>Recibo: </a:t>
                      </a:r>
                      <a:r>
                        <a:rPr lang="es-ES" sz="1000" dirty="0" smtClean="0">
                          <a:effectLst/>
                        </a:rPr>
                        <a:t>11 </a:t>
                      </a:r>
                      <a:r>
                        <a:rPr lang="es-ES" sz="1000" dirty="0">
                          <a:effectLst/>
                        </a:rPr>
                        <a:t>de mayo de 2019</a:t>
                      </a:r>
                      <a:endParaRPr lang="es-CO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effectLst/>
                        </a:rPr>
                        <a:t>Respuesta: </a:t>
                      </a:r>
                      <a:r>
                        <a:rPr lang="es-ES" sz="1000" dirty="0" smtClean="0">
                          <a:effectLst/>
                        </a:rPr>
                        <a:t>Asistencia </a:t>
                      </a:r>
                      <a:r>
                        <a:rPr lang="es-ES" sz="1000" dirty="0">
                          <a:effectLst/>
                        </a:rPr>
                        <a:t>a la reunión  17 de mayo de 2019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257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Sofía de Las Mercedes Quiroga Ramírez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effectLst/>
                        </a:rPr>
                        <a:t>Solicitud de visita técnica </a:t>
                      </a:r>
                      <a:r>
                        <a:rPr lang="es-ES" sz="1000" dirty="0" smtClean="0">
                          <a:effectLst/>
                        </a:rPr>
                        <a:t>-Predio de la Localidad</a:t>
                      </a:r>
                      <a:r>
                        <a:rPr lang="es-ES" sz="1000" baseline="0" dirty="0" smtClean="0">
                          <a:effectLst/>
                        </a:rPr>
                        <a:t> de </a:t>
                      </a:r>
                      <a:r>
                        <a:rPr lang="es-CO" sz="1000" baseline="0" dirty="0" smtClean="0">
                          <a:effectLst/>
                        </a:rPr>
                        <a:t>Engativá por grietas presentadas </a:t>
                      </a:r>
                      <a:endParaRPr lang="es-CO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Subdirección de Análisis 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Atendido 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</a:rPr>
                        <a:t>Correo electrónico </a:t>
                      </a:r>
                      <a:endParaRPr lang="es-CO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2019EE5933</a:t>
                      </a:r>
                      <a:endParaRPr lang="es-CO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2019ER5446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effectLst/>
                        </a:rPr>
                        <a:t>Recibo: </a:t>
                      </a:r>
                      <a:r>
                        <a:rPr lang="es-ES" sz="1000" dirty="0" smtClean="0">
                          <a:effectLst/>
                        </a:rPr>
                        <a:t>28 </a:t>
                      </a:r>
                      <a:r>
                        <a:rPr lang="es-ES" sz="1000" dirty="0">
                          <a:effectLst/>
                        </a:rPr>
                        <a:t>de marzo de 2019</a:t>
                      </a:r>
                      <a:endParaRPr lang="es-CO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 smtClean="0">
                          <a:effectLst/>
                        </a:rPr>
                        <a:t>Respuesta: </a:t>
                      </a:r>
                      <a:r>
                        <a:rPr lang="es-ES" sz="1000" dirty="0" smtClean="0">
                          <a:effectLst/>
                        </a:rPr>
                        <a:t>05 </a:t>
                      </a:r>
                      <a:r>
                        <a:rPr lang="es-ES" sz="1000" dirty="0">
                          <a:effectLst/>
                        </a:rPr>
                        <a:t>de mayo de 2019</a:t>
                      </a:r>
                      <a:endParaRPr lang="es-CO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515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Iván Salazar Daza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Queja falta  el suministro de </a:t>
                      </a:r>
                      <a:r>
                        <a:rPr lang="es-ES" sz="1000" dirty="0" smtClean="0">
                          <a:effectLst/>
                        </a:rPr>
                        <a:t>agua -  Predio de la Localidad</a:t>
                      </a:r>
                      <a:r>
                        <a:rPr lang="es-ES" sz="1000" baseline="0" dirty="0" smtClean="0">
                          <a:effectLst/>
                        </a:rPr>
                        <a:t> de Suba 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 smtClean="0">
                          <a:effectLst/>
                        </a:rPr>
                        <a:t>Empresa de Acueducto de Bogotá</a:t>
                      </a:r>
                      <a:r>
                        <a:rPr lang="es-ES" sz="1000" baseline="0" dirty="0" smtClean="0">
                          <a:effectLst/>
                        </a:rPr>
                        <a:t> - </a:t>
                      </a:r>
                      <a:r>
                        <a:rPr lang="es-ES" sz="1000" dirty="0" smtClean="0">
                          <a:effectLst/>
                        </a:rPr>
                        <a:t>EAAB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Atendido traslado por competencia y puesta en contacto con el defensor del ciudadano de la Empresa de </a:t>
                      </a:r>
                      <a:r>
                        <a:rPr lang="es-ES" sz="1000" dirty="0" smtClean="0">
                          <a:effectLst/>
                        </a:rPr>
                        <a:t>Acueducto de </a:t>
                      </a:r>
                      <a:r>
                        <a:rPr lang="es-ES" sz="1000" dirty="0">
                          <a:effectLst/>
                        </a:rPr>
                        <a:t>Bogotá. 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Correo electrónico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Recibo: 28 </a:t>
                      </a:r>
                      <a:r>
                        <a:rPr lang="es-ES" sz="1000" dirty="0">
                          <a:effectLst/>
                        </a:rPr>
                        <a:t>de febrero de 2019</a:t>
                      </a:r>
                      <a:endParaRPr lang="es-CO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effectLst/>
                        </a:rPr>
                        <a:t>Respuesta: 01 </a:t>
                      </a:r>
                      <a:r>
                        <a:rPr lang="es-ES" sz="1000" dirty="0">
                          <a:effectLst/>
                        </a:rPr>
                        <a:t>de marzo de 2019</a:t>
                      </a:r>
                      <a:endParaRPr lang="es-CO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5A7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7 Rectángulo"/>
          <p:cNvSpPr/>
          <p:nvPr/>
        </p:nvSpPr>
        <p:spPr>
          <a:xfrm>
            <a:off x="431800" y="1412875"/>
            <a:ext cx="113284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ES" sz="1600" i="1" dirty="0">
                <a:solidFill>
                  <a:srgbClr val="15A7E5"/>
                </a:solidFill>
                <a:latin typeface="+mn-lt"/>
              </a:rPr>
              <a:t>De igual forma para el periodo se ha realizado la clasificación, asignación y seguimiento a la  oportunidad de respuesta de los allegados al correo electrónico defensordelciudadano@idiger.gov.co </a:t>
            </a:r>
            <a:endParaRPr lang="es-CO" sz="1600" i="1" dirty="0">
              <a:solidFill>
                <a:srgbClr val="15A7E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398562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 bwMode="auto">
          <a:xfrm>
            <a:off x="609600" y="115888"/>
            <a:ext cx="8847667" cy="85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CO" smtClean="0">
                <a:latin typeface="Arial" charset="0"/>
                <a:cs typeface="Arial" charset="0"/>
              </a:rPr>
              <a:t>Informes  y acciones 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 bwMode="auto">
          <a:xfrm>
            <a:off x="531284" y="1557338"/>
            <a:ext cx="10972800" cy="1943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s-CO" sz="2000" i="1" dirty="0" smtClean="0">
                <a:solidFill>
                  <a:srgbClr val="15A7E5"/>
                </a:solidFill>
              </a:rPr>
              <a:t>Remisión de informes anuales y/o semestrales de cumplimiento a la </a:t>
            </a:r>
            <a:r>
              <a:rPr lang="es-ES" sz="2000" i="1" dirty="0" smtClean="0">
                <a:solidFill>
                  <a:srgbClr val="15A7E5"/>
                </a:solidFill>
              </a:rPr>
              <a:t>Decreto 197 de 2014 referentes a la aplicación, coordinación, seguimiento y evaluación de la Política Pública Distrital de Servicio a la Ciudadanía para la  Secretaria General de la Alcaldía de Mayor .</a:t>
            </a:r>
          </a:p>
          <a:p>
            <a:pPr algn="just"/>
            <a:r>
              <a:rPr lang="es-CO" sz="2000" i="1" dirty="0" smtClean="0">
                <a:solidFill>
                  <a:srgbClr val="15A7E5"/>
                </a:solidFill>
              </a:rPr>
              <a:t>Informes de cumplimiento al </a:t>
            </a:r>
            <a:r>
              <a:rPr lang="es-ES" sz="2000" i="1" dirty="0" smtClean="0">
                <a:solidFill>
                  <a:srgbClr val="15A7E5"/>
                </a:solidFill>
              </a:rPr>
              <a:t>Decreto 392 de 2015 por  solicitudes allegadas desde de la </a:t>
            </a:r>
            <a:r>
              <a:rPr lang="es-CO" sz="2000" i="1" dirty="0" smtClean="0">
                <a:solidFill>
                  <a:srgbClr val="15A7E5"/>
                </a:solidFill>
              </a:rPr>
              <a:t>Veeduría Distrital.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09600" y="3660819"/>
            <a:ext cx="10945283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ES" sz="2000" i="1" dirty="0">
                <a:solidFill>
                  <a:srgbClr val="15A7E5"/>
                </a:solidFill>
                <a:latin typeface="+mn-lt"/>
              </a:rPr>
              <a:t>Asistencia a la Primera Comisión Intersectorial de Servicio a la Ciudadanía 2019 ( 17 de mayo 2019)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ES" sz="2000" i="1" dirty="0">
                <a:solidFill>
                  <a:srgbClr val="15A7E5"/>
                </a:solidFill>
                <a:latin typeface="+mn-lt"/>
              </a:rPr>
              <a:t>Difusión de la Política Pública Distrital de Servicio a la Ciudadanía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ES" sz="2000" i="1" dirty="0">
                <a:solidFill>
                  <a:srgbClr val="15A7E5"/>
                </a:solidFill>
                <a:latin typeface="+mn-lt"/>
              </a:rPr>
              <a:t>Difusión del manual de atención a la ciudadanía. </a:t>
            </a:r>
            <a:endParaRPr lang="es-ES" sz="2000" i="1" dirty="0" smtClean="0">
              <a:solidFill>
                <a:srgbClr val="15A7E5"/>
              </a:solidFill>
              <a:latin typeface="+mn-lt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ES" sz="2000" i="1" dirty="0" smtClean="0">
                <a:solidFill>
                  <a:srgbClr val="15A7E5"/>
                </a:solidFill>
              </a:rPr>
              <a:t>Realización del curso de Atención al ciudadano de la Veeduría Distrital </a:t>
            </a:r>
            <a:endParaRPr lang="es-ES" sz="2000" i="1" dirty="0">
              <a:solidFill>
                <a:srgbClr val="15A7E5"/>
              </a:solidFill>
              <a:latin typeface="+mn-lt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es-CO" sz="2000" i="1" dirty="0">
              <a:solidFill>
                <a:srgbClr val="15A7E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36239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8" y="1125538"/>
            <a:ext cx="8199967" cy="57324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067" y="1773238"/>
            <a:ext cx="3630084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ángulo 7"/>
          <p:cNvSpPr>
            <a:spLocks noChangeArrowheads="1"/>
          </p:cNvSpPr>
          <p:nvPr/>
        </p:nvSpPr>
        <p:spPr bwMode="auto">
          <a:xfrm>
            <a:off x="8238067" y="2349500"/>
            <a:ext cx="36830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buClr>
                <a:srgbClr val="009900"/>
              </a:buClr>
            </a:pPr>
            <a:r>
              <a:rPr lang="es-CO" altLang="es-ES_tradnl" i="1">
                <a:solidFill>
                  <a:srgbClr val="15A7E5"/>
                </a:solidFill>
              </a:rPr>
              <a:t>¡Por sus derechos! </a:t>
            </a:r>
          </a:p>
          <a:p>
            <a:pPr algn="ctr">
              <a:buClr>
                <a:srgbClr val="009900"/>
              </a:buClr>
            </a:pPr>
            <a:r>
              <a:rPr lang="es-CO" altLang="es-ES_tradnl" i="1">
                <a:solidFill>
                  <a:srgbClr val="15A7E5"/>
                </a:solidFill>
              </a:rPr>
              <a:t>Defensor del ciudadano IDIGER, a su servicio.</a:t>
            </a:r>
          </a:p>
        </p:txBody>
      </p:sp>
      <p:pic>
        <p:nvPicPr>
          <p:cNvPr id="15365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067" y="4797426"/>
            <a:ext cx="3359151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06549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777929"/>
          </a:xfrm>
        </p:spPr>
        <p:txBody>
          <a:bodyPr/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Gracias por su atención!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39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1152</Words>
  <Application>Microsoft Office PowerPoint</Application>
  <PresentationFormat>Personalizado</PresentationFormat>
  <Paragraphs>98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Diseño personalizado</vt:lpstr>
      <vt:lpstr>Defensor del Servicio a la Ciudadanía / Defensor del Ciudadano </vt:lpstr>
      <vt:lpstr>Existencia del Defensor </vt:lpstr>
      <vt:lpstr>Desarrollo de las funciones Decreto Distrital 392 de 2015</vt:lpstr>
      <vt:lpstr>Desarrollo de las funciones Decreto Distrital 392 de 2015</vt:lpstr>
      <vt:lpstr>Canales de atención </vt:lpstr>
      <vt:lpstr>Requerimientos allegados </vt:lpstr>
      <vt:lpstr>Informes  y acciones </vt:lpstr>
      <vt:lpstr>Presentación de PowerPoint</vt:lpstr>
      <vt:lpstr>Gracias por su atención!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Dany Lorena Ramirez Esquivel</cp:lastModifiedBy>
  <cp:revision>6</cp:revision>
  <dcterms:created xsi:type="dcterms:W3CDTF">2019-02-19T15:05:36Z</dcterms:created>
  <dcterms:modified xsi:type="dcterms:W3CDTF">2020-02-25T16:39:09Z</dcterms:modified>
</cp:coreProperties>
</file>