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551" r:id="rId3"/>
    <p:sldId id="548" r:id="rId4"/>
    <p:sldId id="643" r:id="rId5"/>
    <p:sldId id="648" r:id="rId6"/>
    <p:sldId id="649" r:id="rId7"/>
    <p:sldId id="650" r:id="rId8"/>
    <p:sldId id="651" r:id="rId9"/>
    <p:sldId id="652" r:id="rId10"/>
    <p:sldId id="653" r:id="rId11"/>
    <p:sldId id="654" r:id="rId12"/>
    <p:sldId id="655" r:id="rId13"/>
    <p:sldId id="657" r:id="rId14"/>
    <p:sldId id="660" r:id="rId15"/>
    <p:sldId id="661" r:id="rId16"/>
    <p:sldId id="656" r:id="rId17"/>
    <p:sldId id="523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3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7C255-165E-4E59-9C18-B1B99825E3F4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26615-C9FC-4593-AB5D-4F5FB92867E1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74687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1331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785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003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9286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934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313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838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6554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AD1D9-1CD1-43D4-87F5-DBA53437BB5C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320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E892F-2C6F-4A53-94C5-3800D1B53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41BCF98-39F1-4C8E-B1D9-E63F1D5351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29730A4-A7C4-441D-9C15-E558E3296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E4F086-A4E3-44CD-973C-BACF2FCD8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4963FF-30D1-44F8-9C5A-472E89880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66663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28FDA4-F58F-4E9B-97F8-5745AC512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4C11F8A-0150-4FBB-8473-618503B77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D0F6F45-3B49-427B-846F-0F69157D3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2544EB-2AF7-4237-8B3D-15876550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F239C1-D845-44A3-92FD-134BA60BB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71221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40B32B6-274F-421D-95BE-C38355728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665F11F-FA5E-463E-9EA3-8271B194D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33DB1C-3BDE-4216-ABB3-AFE58D9B5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401A7F-2EF0-4F72-947F-1E25D8132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9AA0B7B-402F-4642-B6E0-E19E41F7B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3792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7FDA39-006B-45D3-A584-48A50A477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F12A7B-93AC-4DF5-9801-9F4FF9365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7B1783-A079-48C0-BD10-900719242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A1FEA7-B300-46B8-A603-DB91F910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B71B09-2953-4EF2-BA65-FFF49D71F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EF6E2089-4CBC-3D4A-81B2-9FD626C94E78}"/>
              </a:ext>
            </a:extLst>
          </p:cNvPr>
          <p:cNvSpPr/>
          <p:nvPr userDrawn="1"/>
        </p:nvSpPr>
        <p:spPr>
          <a:xfrm>
            <a:off x="11084753" y="342900"/>
            <a:ext cx="933320" cy="1519678"/>
          </a:xfrm>
          <a:prstGeom prst="roundRect">
            <a:avLst/>
          </a:prstGeom>
          <a:solidFill>
            <a:srgbClr val="8FB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A7A6D65-EF46-2144-8E47-E81D90C65E23}"/>
              </a:ext>
            </a:extLst>
          </p:cNvPr>
          <p:cNvSpPr/>
          <p:nvPr userDrawn="1"/>
        </p:nvSpPr>
        <p:spPr>
          <a:xfrm>
            <a:off x="332014" y="342900"/>
            <a:ext cx="11153903" cy="6172200"/>
          </a:xfrm>
          <a:prstGeom prst="rect">
            <a:avLst/>
          </a:prstGeom>
          <a:solidFill>
            <a:srgbClr val="8FBD1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71302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5EA554-0EE6-427C-AC4D-2C08C0421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60A4EEC-9534-42DE-84DC-AE33C6A89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51A69-C46D-4168-9968-2B4A4AEA1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5D15D-1859-4882-839F-8FA3F5317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10005DA-9549-494C-9D72-36BEA7067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68017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DFC0E1-017B-41F9-9233-2D9511721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BC431A-A47D-4820-924B-5CAB9AE8F4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31C46D1-7B13-45A6-9302-317188703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D0305D7-341A-4AC5-99EA-2D4AC490F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F4ED7-6D8C-43B1-B635-34BE38D60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19CDB02-4B28-49FB-81DB-36713E7D5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9799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348049-7609-4D5D-A577-8201F680E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484B4E8-94C9-4B31-84B9-0C0344BE0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98B86B9-8496-43F7-B129-458584F38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616F696-B08C-449D-8A59-7964DBC030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9B9775-91F2-4271-98FE-80950F63A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280EE90-5BE6-4223-99FD-F95CF2EDA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C4C1D7F-BEC3-40EA-83DD-630682A0D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32FD7D4-21A4-4FB6-AF7E-E6A6387E6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50842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A9DDD-B780-4FAA-905B-4C2A8C779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8F6E77C-19CA-422A-B6C1-DEA1EC2C4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454E7CA-43E4-47E7-A5D0-6A8AC09F6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497EDFB-F294-443B-84CF-FE650D9CF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170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2BC5E1B-D12B-4311-B8E2-AB8043176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C98689A-6033-4ABB-A1DD-164D5F8E9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D4E3A72-5765-4D06-B796-E046067F4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2814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2A5A87-06C1-4959-943D-18FB79887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97B0D1-2FB6-4E25-AFC7-4E9CA8EFB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3720C4-3D22-4450-BB1A-AE230F5C7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AF9FAB2-FD0D-4D64-9A43-22095FEE7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AB16A4B-9663-4712-A5CB-969D1C3D9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140BC22-9F8F-4247-883F-319205DC1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82141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2A43C-7477-4CD4-9805-4739B7F3C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B42082A-A6A4-4775-95C4-E5FAAC1E6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8529175-C327-4803-B73A-7C8CE7F684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BB26A27-F77D-46C5-9357-CCAF7300F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B802AE1-9F61-4412-B304-6CFF82E9D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655AEA-C740-4C5F-9705-B16F9D877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12325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E6CAEAC-33B6-4234-965B-EBB7449E4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62B25AB-C67D-4955-8854-6EDDEDF30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DF3C95-AA07-44BB-8F53-CB2F5F6822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8BFDC-16BA-42B0-96CC-F0C68EBA1C13}" type="datetimeFigureOut">
              <a:rPr lang="es-CO" smtClean="0"/>
              <a:t>14/03/22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44662B-5A6C-4680-95C1-DC33562784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2E8336-5BD9-4F74-B57D-F36DEDC27C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E3704-0E22-4117-B389-177B01917DC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85984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emf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png"/><Relationship Id="rId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4175C1F-E12B-0443-8742-C391D5C96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034" y="-14220"/>
            <a:ext cx="10287000" cy="6858000"/>
          </a:xfrm>
          <a:prstGeom prst="rect">
            <a:avLst/>
          </a:prstGeom>
        </p:spPr>
      </p:pic>
      <p:pic>
        <p:nvPicPr>
          <p:cNvPr id="89" name="Google Shape;89;p13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42"/>
          <a:stretch/>
        </p:blipFill>
        <p:spPr>
          <a:xfrm>
            <a:off x="-1" y="-7110"/>
            <a:ext cx="9183758" cy="687654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3"/>
          <p:cNvSpPr txBox="1"/>
          <p:nvPr/>
        </p:nvSpPr>
        <p:spPr>
          <a:xfrm>
            <a:off x="44001" y="1088472"/>
            <a:ext cx="6611817" cy="156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4500"/>
              <a:buFont typeface="Raleway"/>
              <a:buNone/>
              <a:tabLst/>
              <a:defRPr/>
            </a:pPr>
            <a:r>
              <a:rPr kumimoji="0" lang="es-MX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Secretaría Distrital de Ambiente</a:t>
            </a:r>
            <a:endParaRPr kumimoji="0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4500"/>
              <a:buFont typeface="Raleway"/>
              <a:buNone/>
              <a:tabLst/>
              <a:defRPr/>
            </a:pPr>
            <a:br>
              <a:rPr kumimoji="0" lang="es-CO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</a:b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8429" y="6131464"/>
            <a:ext cx="2880926" cy="59605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3"/>
          <p:cNvSpPr txBox="1"/>
          <p:nvPr/>
        </p:nvSpPr>
        <p:spPr>
          <a:xfrm>
            <a:off x="612527" y="1868647"/>
            <a:ext cx="4871507" cy="3611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Ruta CONPES D.C.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Política Pública de Cambio Climático del D.C.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Subdirección de Políticas y Planes Ambientales.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Bogotá D.C., Colombia.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dirty="0">
                <a:solidFill>
                  <a:prstClr val="white"/>
                </a:solidFill>
                <a:latin typeface="Raleway"/>
                <a:ea typeface="Raleway"/>
                <a:cs typeface="Raleway"/>
                <a:sym typeface="Raleway"/>
              </a:rPr>
              <a:t>15</a:t>
            </a:r>
            <a:r>
              <a:rPr kumimoji="0" lang="es-CO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 de marzo de 2022.</a:t>
            </a: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0D49B4A-60A8-4921-A810-FDE7B9A3E0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79840" y="864315"/>
            <a:ext cx="5235921" cy="5512495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45FBAC72-6873-44B1-ADD3-EDEC8848CF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7320" y="5947371"/>
            <a:ext cx="1785180" cy="8588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F7FAB2D8-0330-FE48-B2B7-B6AC736BA3E7}"/>
              </a:ext>
            </a:extLst>
          </p:cNvPr>
          <p:cNvSpPr txBox="1"/>
          <p:nvPr/>
        </p:nvSpPr>
        <p:spPr>
          <a:xfrm>
            <a:off x="3634140" y="794527"/>
            <a:ext cx="7302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Formulación</a:t>
            </a:r>
            <a:endParaRPr lang="es-CO" sz="3600" u="sng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AC3A523-2CBC-6E48-B360-895DE7EC8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413" y="729800"/>
            <a:ext cx="786243" cy="786243"/>
          </a:xfrm>
          <a:prstGeom prst="rect">
            <a:avLst/>
          </a:prstGeom>
        </p:spPr>
      </p:pic>
      <p:pic>
        <p:nvPicPr>
          <p:cNvPr id="6" name="Imagen 5" descr="Texto&#10;&#10;Descripción generada automáticamente">
            <a:extLst>
              <a:ext uri="{FF2B5EF4-FFF2-40B4-BE49-F238E27FC236}">
                <a16:creationId xmlns:a16="http://schemas.microsoft.com/office/drawing/2014/main" id="{9BFEBE7A-8418-A24D-BC0C-FE691890BC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2"/>
          <a:stretch/>
        </p:blipFill>
        <p:spPr>
          <a:xfrm>
            <a:off x="3634140" y="2412123"/>
            <a:ext cx="7302500" cy="277823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22837F1-060D-EA44-9BA3-0AE55BA004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6" t="88" r="52666" b="-88"/>
          <a:stretch/>
        </p:blipFill>
        <p:spPr>
          <a:xfrm>
            <a:off x="277344" y="333108"/>
            <a:ext cx="2904119" cy="619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11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43F7DC71-B2CC-8F40-A3E1-E25F17A972EF}"/>
              </a:ext>
            </a:extLst>
          </p:cNvPr>
          <p:cNvSpPr txBox="1"/>
          <p:nvPr/>
        </p:nvSpPr>
        <p:spPr>
          <a:xfrm>
            <a:off x="1213946" y="642481"/>
            <a:ext cx="9501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Fase de formulación</a:t>
            </a:r>
          </a:p>
        </p:txBody>
      </p:sp>
      <p:sp>
        <p:nvSpPr>
          <p:cNvPr id="15" name="Rectángulo: esquinas diagonales cortadas 3">
            <a:extLst>
              <a:ext uri="{FF2B5EF4-FFF2-40B4-BE49-F238E27FC236}">
                <a16:creationId xmlns:a16="http://schemas.microsoft.com/office/drawing/2014/main" id="{6C732AF0-81D2-3247-A9BE-5DE7BB88E566}"/>
              </a:ext>
            </a:extLst>
          </p:cNvPr>
          <p:cNvSpPr/>
          <p:nvPr/>
        </p:nvSpPr>
        <p:spPr>
          <a:xfrm>
            <a:off x="5039176" y="2509598"/>
            <a:ext cx="2519875" cy="919402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FFC000"/>
                </a:solidFill>
                <a:latin typeface="Raleway" pitchFamily="2" charset="0"/>
              </a:rPr>
              <a:t>2. Construir el documento de política pública</a:t>
            </a:r>
          </a:p>
        </p:txBody>
      </p:sp>
      <p:sp>
        <p:nvSpPr>
          <p:cNvPr id="17" name="Rectángulo: esquinas diagonales cortadas 3">
            <a:extLst>
              <a:ext uri="{FF2B5EF4-FFF2-40B4-BE49-F238E27FC236}">
                <a16:creationId xmlns:a16="http://schemas.microsoft.com/office/drawing/2014/main" id="{A3DF8E52-1A16-0742-8247-986B9E6617F8}"/>
              </a:ext>
            </a:extLst>
          </p:cNvPr>
          <p:cNvSpPr/>
          <p:nvPr/>
        </p:nvSpPr>
        <p:spPr>
          <a:xfrm>
            <a:off x="1569151" y="2467006"/>
            <a:ext cx="2303077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1. Concertar y consolidar el plan de acción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1FD64A9B-79FD-AD4E-A5D1-68561C2BFB59}"/>
              </a:ext>
            </a:extLst>
          </p:cNvPr>
          <p:cNvSpPr txBox="1"/>
          <p:nvPr/>
        </p:nvSpPr>
        <p:spPr>
          <a:xfrm>
            <a:off x="7984692" y="2509599"/>
            <a:ext cx="2040428" cy="91940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Documento CONPES D.C. de política pública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0685619E-C9EF-E941-B7DA-08D1083B7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054" y="642481"/>
            <a:ext cx="786243" cy="786243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F4E734CF-D2D5-6C44-90DC-B2D253B206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151" y="2522187"/>
            <a:ext cx="730102" cy="730102"/>
          </a:xfrm>
          <a:prstGeom prst="rect">
            <a:avLst/>
          </a:prstGeom>
        </p:spPr>
      </p:pic>
      <p:cxnSp>
        <p:nvCxnSpPr>
          <p:cNvPr id="51" name="Conector recto de flecha 50">
            <a:extLst>
              <a:ext uri="{FF2B5EF4-FFF2-40B4-BE49-F238E27FC236}">
                <a16:creationId xmlns:a16="http://schemas.microsoft.com/office/drawing/2014/main" id="{F2387BFF-D794-564C-8754-E60F08687185}"/>
              </a:ext>
            </a:extLst>
          </p:cNvPr>
          <p:cNvCxnSpPr>
            <a:cxnSpLocks/>
            <a:stCxn id="17" idx="0"/>
            <a:endCxn id="15" idx="2"/>
          </p:cNvCxnSpPr>
          <p:nvPr/>
        </p:nvCxnSpPr>
        <p:spPr>
          <a:xfrm>
            <a:off x="3872228" y="2964520"/>
            <a:ext cx="1166948" cy="47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4" name="CuadroTexto 53">
            <a:extLst>
              <a:ext uri="{FF2B5EF4-FFF2-40B4-BE49-F238E27FC236}">
                <a16:creationId xmlns:a16="http://schemas.microsoft.com/office/drawing/2014/main" id="{6AC9C4C6-6910-164A-9B55-26AF9E3637ED}"/>
              </a:ext>
            </a:extLst>
          </p:cNvPr>
          <p:cNvSpPr txBox="1"/>
          <p:nvPr/>
        </p:nvSpPr>
        <p:spPr>
          <a:xfrm>
            <a:off x="1569150" y="1480011"/>
            <a:ext cx="2303077" cy="6469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Enfoques de política pública</a:t>
            </a:r>
          </a:p>
        </p:txBody>
      </p:sp>
      <p:cxnSp>
        <p:nvCxnSpPr>
          <p:cNvPr id="55" name="Conector recto de flecha 54">
            <a:extLst>
              <a:ext uri="{FF2B5EF4-FFF2-40B4-BE49-F238E27FC236}">
                <a16:creationId xmlns:a16="http://schemas.microsoft.com/office/drawing/2014/main" id="{4B2BADB4-CED9-2543-9EA8-C8458D535818}"/>
              </a:ext>
            </a:extLst>
          </p:cNvPr>
          <p:cNvCxnSpPr>
            <a:cxnSpLocks/>
            <a:stCxn id="54" idx="2"/>
            <a:endCxn id="17" idx="3"/>
          </p:cNvCxnSpPr>
          <p:nvPr/>
        </p:nvCxnSpPr>
        <p:spPr>
          <a:xfrm>
            <a:off x="2720689" y="2126997"/>
            <a:ext cx="1" cy="3400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8" name="Conector recto de flecha 57">
            <a:extLst>
              <a:ext uri="{FF2B5EF4-FFF2-40B4-BE49-F238E27FC236}">
                <a16:creationId xmlns:a16="http://schemas.microsoft.com/office/drawing/2014/main" id="{AB86562B-39D9-ED4F-B226-2DE44DBB429C}"/>
              </a:ext>
            </a:extLst>
          </p:cNvPr>
          <p:cNvCxnSpPr>
            <a:cxnSpLocks/>
            <a:stCxn id="15" idx="0"/>
            <a:endCxn id="26" idx="1"/>
          </p:cNvCxnSpPr>
          <p:nvPr/>
        </p:nvCxnSpPr>
        <p:spPr>
          <a:xfrm>
            <a:off x="7559051" y="2969299"/>
            <a:ext cx="425641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5" name="CuadroTexto 64">
            <a:extLst>
              <a:ext uri="{FF2B5EF4-FFF2-40B4-BE49-F238E27FC236}">
                <a16:creationId xmlns:a16="http://schemas.microsoft.com/office/drawing/2014/main" id="{B2F46B1A-C3E0-5543-B157-5632C332A7C1}"/>
              </a:ext>
            </a:extLst>
          </p:cNvPr>
          <p:cNvSpPr txBox="1"/>
          <p:nvPr/>
        </p:nvSpPr>
        <p:spPr>
          <a:xfrm>
            <a:off x="6096000" y="4022634"/>
            <a:ext cx="2303077" cy="37457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Anexo. Plan de acción</a:t>
            </a:r>
          </a:p>
        </p:txBody>
      </p:sp>
      <p:cxnSp>
        <p:nvCxnSpPr>
          <p:cNvPr id="74" name="Conector angular 73">
            <a:extLst>
              <a:ext uri="{FF2B5EF4-FFF2-40B4-BE49-F238E27FC236}">
                <a16:creationId xmlns:a16="http://schemas.microsoft.com/office/drawing/2014/main" id="{DC66FDE8-606B-6E4C-8EB6-665F4943A7F0}"/>
              </a:ext>
            </a:extLst>
          </p:cNvPr>
          <p:cNvCxnSpPr>
            <a:cxnSpLocks/>
            <a:stCxn id="65" idx="3"/>
            <a:endCxn id="26" idx="2"/>
          </p:cNvCxnSpPr>
          <p:nvPr/>
        </p:nvCxnSpPr>
        <p:spPr>
          <a:xfrm flipV="1">
            <a:off x="8399077" y="3429000"/>
            <a:ext cx="605829" cy="78092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50" name="CuadroTexto 149">
            <a:extLst>
              <a:ext uri="{FF2B5EF4-FFF2-40B4-BE49-F238E27FC236}">
                <a16:creationId xmlns:a16="http://schemas.microsoft.com/office/drawing/2014/main" id="{B54994A0-91B3-1340-A0EB-E34693D2A736}"/>
              </a:ext>
            </a:extLst>
          </p:cNvPr>
          <p:cNvSpPr txBox="1"/>
          <p:nvPr/>
        </p:nvSpPr>
        <p:spPr>
          <a:xfrm>
            <a:off x="5537462" y="4784500"/>
            <a:ext cx="1710078" cy="37457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Resultados</a:t>
            </a:r>
          </a:p>
        </p:txBody>
      </p:sp>
      <p:sp>
        <p:nvSpPr>
          <p:cNvPr id="151" name="CuadroTexto 150">
            <a:extLst>
              <a:ext uri="{FF2B5EF4-FFF2-40B4-BE49-F238E27FC236}">
                <a16:creationId xmlns:a16="http://schemas.microsoft.com/office/drawing/2014/main" id="{68BE8013-F2B5-2C4E-8A2C-3A8B6785EA01}"/>
              </a:ext>
            </a:extLst>
          </p:cNvPr>
          <p:cNvSpPr txBox="1"/>
          <p:nvPr/>
        </p:nvSpPr>
        <p:spPr>
          <a:xfrm>
            <a:off x="7986958" y="4786282"/>
            <a:ext cx="1710078" cy="37457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Productos</a:t>
            </a:r>
          </a:p>
        </p:txBody>
      </p:sp>
      <p:sp>
        <p:nvSpPr>
          <p:cNvPr id="152" name="CuadroTexto 151">
            <a:extLst>
              <a:ext uri="{FF2B5EF4-FFF2-40B4-BE49-F238E27FC236}">
                <a16:creationId xmlns:a16="http://schemas.microsoft.com/office/drawing/2014/main" id="{A0325FE3-6890-5743-997A-5305545EADFD}"/>
              </a:ext>
            </a:extLst>
          </p:cNvPr>
          <p:cNvSpPr txBox="1"/>
          <p:nvPr/>
        </p:nvSpPr>
        <p:spPr>
          <a:xfrm>
            <a:off x="5689562" y="5622498"/>
            <a:ext cx="1372511" cy="3744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Indicadores</a:t>
            </a:r>
          </a:p>
        </p:txBody>
      </p:sp>
      <p:cxnSp>
        <p:nvCxnSpPr>
          <p:cNvPr id="155" name="Conector angular 154">
            <a:extLst>
              <a:ext uri="{FF2B5EF4-FFF2-40B4-BE49-F238E27FC236}">
                <a16:creationId xmlns:a16="http://schemas.microsoft.com/office/drawing/2014/main" id="{321ADE0E-DD15-DC46-B3C9-70FD890F5AF0}"/>
              </a:ext>
            </a:extLst>
          </p:cNvPr>
          <p:cNvCxnSpPr>
            <a:cxnSpLocks/>
            <a:stCxn id="17" idx="1"/>
            <a:endCxn id="65" idx="1"/>
          </p:cNvCxnSpPr>
          <p:nvPr/>
        </p:nvCxnSpPr>
        <p:spPr>
          <a:xfrm rot="16200000" flipH="1">
            <a:off x="4034402" y="2148321"/>
            <a:ext cx="747887" cy="337531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7A6782B0-3AFF-744F-9024-C6A0D4225243}"/>
              </a:ext>
            </a:extLst>
          </p:cNvPr>
          <p:cNvSpPr txBox="1"/>
          <p:nvPr/>
        </p:nvSpPr>
        <p:spPr>
          <a:xfrm>
            <a:off x="7252411" y="5626555"/>
            <a:ext cx="984864" cy="3744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Metas</a:t>
            </a:r>
          </a:p>
        </p:txBody>
      </p:sp>
      <p:sp>
        <p:nvSpPr>
          <p:cNvPr id="159" name="CuadroTexto 158">
            <a:extLst>
              <a:ext uri="{FF2B5EF4-FFF2-40B4-BE49-F238E27FC236}">
                <a16:creationId xmlns:a16="http://schemas.microsoft.com/office/drawing/2014/main" id="{F463B232-AC4F-7F4B-B931-DF84DB47DED6}"/>
              </a:ext>
            </a:extLst>
          </p:cNvPr>
          <p:cNvSpPr txBox="1"/>
          <p:nvPr/>
        </p:nvSpPr>
        <p:spPr>
          <a:xfrm>
            <a:off x="8427613" y="5613334"/>
            <a:ext cx="1372511" cy="3745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Enfoques</a:t>
            </a:r>
          </a:p>
        </p:txBody>
      </p:sp>
      <p:sp>
        <p:nvSpPr>
          <p:cNvPr id="160" name="CuadroTexto 159">
            <a:extLst>
              <a:ext uri="{FF2B5EF4-FFF2-40B4-BE49-F238E27FC236}">
                <a16:creationId xmlns:a16="http://schemas.microsoft.com/office/drawing/2014/main" id="{707AD502-CF6C-BD4E-A484-11EED7D2C95F}"/>
              </a:ext>
            </a:extLst>
          </p:cNvPr>
          <p:cNvSpPr txBox="1"/>
          <p:nvPr/>
        </p:nvSpPr>
        <p:spPr>
          <a:xfrm>
            <a:off x="9990462" y="5613333"/>
            <a:ext cx="1275218" cy="3745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Costos</a:t>
            </a:r>
          </a:p>
        </p:txBody>
      </p:sp>
      <p:sp>
        <p:nvSpPr>
          <p:cNvPr id="165" name="CuadroTexto 164">
            <a:extLst>
              <a:ext uri="{FF2B5EF4-FFF2-40B4-BE49-F238E27FC236}">
                <a16:creationId xmlns:a16="http://schemas.microsoft.com/office/drawing/2014/main" id="{14988679-935B-D348-94F7-FB9C869901B9}"/>
              </a:ext>
            </a:extLst>
          </p:cNvPr>
          <p:cNvSpPr txBox="1"/>
          <p:nvPr/>
        </p:nvSpPr>
        <p:spPr>
          <a:xfrm>
            <a:off x="5533697" y="5501495"/>
            <a:ext cx="5927319" cy="598246"/>
          </a:xfrm>
          <a:prstGeom prst="round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es-CO" sz="1600" dirty="0">
              <a:solidFill>
                <a:schemeClr val="tx1"/>
              </a:solidFill>
              <a:latin typeface="Raleway" pitchFamily="2" charset="0"/>
            </a:endParaRPr>
          </a:p>
        </p:txBody>
      </p:sp>
      <p:cxnSp>
        <p:nvCxnSpPr>
          <p:cNvPr id="166" name="Conector angular 165">
            <a:extLst>
              <a:ext uri="{FF2B5EF4-FFF2-40B4-BE49-F238E27FC236}">
                <a16:creationId xmlns:a16="http://schemas.microsoft.com/office/drawing/2014/main" id="{BCA6DF8D-DD8E-F14B-BD42-304E5D935695}"/>
              </a:ext>
            </a:extLst>
          </p:cNvPr>
          <p:cNvCxnSpPr>
            <a:cxnSpLocks/>
            <a:stCxn id="165" idx="0"/>
            <a:endCxn id="150" idx="2"/>
          </p:cNvCxnSpPr>
          <p:nvPr/>
        </p:nvCxnSpPr>
        <p:spPr>
          <a:xfrm rot="16200000" flipV="1">
            <a:off x="7273717" y="4277855"/>
            <a:ext cx="342424" cy="210485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9" name="Conector angular 168">
            <a:extLst>
              <a:ext uri="{FF2B5EF4-FFF2-40B4-BE49-F238E27FC236}">
                <a16:creationId xmlns:a16="http://schemas.microsoft.com/office/drawing/2014/main" id="{CDFCE5B2-D92D-B545-9ED2-5FF2F3DD1689}"/>
              </a:ext>
            </a:extLst>
          </p:cNvPr>
          <p:cNvCxnSpPr>
            <a:cxnSpLocks/>
            <a:stCxn id="165" idx="0"/>
            <a:endCxn id="151" idx="2"/>
          </p:cNvCxnSpPr>
          <p:nvPr/>
        </p:nvCxnSpPr>
        <p:spPr>
          <a:xfrm rot="5400000" flipH="1" flipV="1">
            <a:off x="8499356" y="5158854"/>
            <a:ext cx="340642" cy="34464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2" name="Conector recto de flecha 171">
            <a:extLst>
              <a:ext uri="{FF2B5EF4-FFF2-40B4-BE49-F238E27FC236}">
                <a16:creationId xmlns:a16="http://schemas.microsoft.com/office/drawing/2014/main" id="{1BF0242C-56B2-B044-AE8C-3DDDACBB17C5}"/>
              </a:ext>
            </a:extLst>
          </p:cNvPr>
          <p:cNvCxnSpPr>
            <a:cxnSpLocks/>
            <a:stCxn id="151" idx="1"/>
            <a:endCxn id="150" idx="3"/>
          </p:cNvCxnSpPr>
          <p:nvPr/>
        </p:nvCxnSpPr>
        <p:spPr>
          <a:xfrm flipH="1" flipV="1">
            <a:off x="7247540" y="4971786"/>
            <a:ext cx="739418" cy="17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5" name="Conector angular 174">
            <a:extLst>
              <a:ext uri="{FF2B5EF4-FFF2-40B4-BE49-F238E27FC236}">
                <a16:creationId xmlns:a16="http://schemas.microsoft.com/office/drawing/2014/main" id="{5D4E718A-A7E1-BA4F-A120-39C7348FA710}"/>
              </a:ext>
            </a:extLst>
          </p:cNvPr>
          <p:cNvCxnSpPr>
            <a:cxnSpLocks/>
            <a:stCxn id="150" idx="0"/>
            <a:endCxn id="65" idx="2"/>
          </p:cNvCxnSpPr>
          <p:nvPr/>
        </p:nvCxnSpPr>
        <p:spPr>
          <a:xfrm rot="5400000" flipH="1" flipV="1">
            <a:off x="6626373" y="4163334"/>
            <a:ext cx="387295" cy="85503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8" name="Conector angular 177">
            <a:extLst>
              <a:ext uri="{FF2B5EF4-FFF2-40B4-BE49-F238E27FC236}">
                <a16:creationId xmlns:a16="http://schemas.microsoft.com/office/drawing/2014/main" id="{F6DFA043-9107-FB48-9508-B7F1580613FF}"/>
              </a:ext>
            </a:extLst>
          </p:cNvPr>
          <p:cNvCxnSpPr>
            <a:cxnSpLocks/>
            <a:stCxn id="151" idx="0"/>
            <a:endCxn id="65" idx="2"/>
          </p:cNvCxnSpPr>
          <p:nvPr/>
        </p:nvCxnSpPr>
        <p:spPr>
          <a:xfrm rot="16200000" flipV="1">
            <a:off x="7850230" y="3794515"/>
            <a:ext cx="389077" cy="159445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0" name="Rectángulo: esquinas diagonales cortadas 3">
            <a:extLst>
              <a:ext uri="{FF2B5EF4-FFF2-40B4-BE49-F238E27FC236}">
                <a16:creationId xmlns:a16="http://schemas.microsoft.com/office/drawing/2014/main" id="{914B16E4-A3E4-B546-A8F7-9C628D16DE59}"/>
              </a:ext>
            </a:extLst>
          </p:cNvPr>
          <p:cNvSpPr/>
          <p:nvPr/>
        </p:nvSpPr>
        <p:spPr>
          <a:xfrm>
            <a:off x="3644915" y="3292754"/>
            <a:ext cx="818492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</a:p>
        </p:txBody>
      </p:sp>
      <p:sp>
        <p:nvSpPr>
          <p:cNvPr id="31" name="Rectángulo: esquinas diagonales cortadas 3">
            <a:extLst>
              <a:ext uri="{FF2B5EF4-FFF2-40B4-BE49-F238E27FC236}">
                <a16:creationId xmlns:a16="http://schemas.microsoft.com/office/drawing/2014/main" id="{803E1950-B14A-FF4A-A3B5-00D7526C3766}"/>
              </a:ext>
            </a:extLst>
          </p:cNvPr>
          <p:cNvSpPr/>
          <p:nvPr/>
        </p:nvSpPr>
        <p:spPr>
          <a:xfrm>
            <a:off x="9696779" y="2411110"/>
            <a:ext cx="818492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</a:p>
        </p:txBody>
      </p:sp>
    </p:spTree>
    <p:extLst>
      <p:ext uri="{BB962C8B-B14F-4D97-AF65-F5344CB8AC3E}">
        <p14:creationId xmlns:p14="http://schemas.microsoft.com/office/powerpoint/2010/main" val="2588527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43F7DC71-B2CC-8F40-A3E1-E25F17A972EF}"/>
              </a:ext>
            </a:extLst>
          </p:cNvPr>
          <p:cNvSpPr txBox="1"/>
          <p:nvPr/>
        </p:nvSpPr>
        <p:spPr>
          <a:xfrm>
            <a:off x="1213946" y="642481"/>
            <a:ext cx="9501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Fase de formulación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0685619E-C9EF-E941-B7DA-08D1083B7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054" y="642481"/>
            <a:ext cx="786243" cy="786243"/>
          </a:xfrm>
          <a:prstGeom prst="rect">
            <a:avLst/>
          </a:prstGeom>
        </p:spPr>
      </p:pic>
      <p:sp>
        <p:nvSpPr>
          <p:cNvPr id="79" name="Rectángulo: esquinas diagonales cortadas 3">
            <a:extLst>
              <a:ext uri="{FF2B5EF4-FFF2-40B4-BE49-F238E27FC236}">
                <a16:creationId xmlns:a16="http://schemas.microsoft.com/office/drawing/2014/main" id="{46939A31-E737-8E41-8E67-B7431C469785}"/>
              </a:ext>
            </a:extLst>
          </p:cNvPr>
          <p:cNvSpPr/>
          <p:nvPr/>
        </p:nvSpPr>
        <p:spPr>
          <a:xfrm>
            <a:off x="5350190" y="1428724"/>
            <a:ext cx="2731236" cy="725538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  <a:latin typeface="Raleway" pitchFamily="2" charset="0"/>
              </a:rPr>
              <a:t>4. Radicar política ante la Secretaria Técnica del CONPES D.C.</a:t>
            </a:r>
          </a:p>
        </p:txBody>
      </p:sp>
      <p:sp>
        <p:nvSpPr>
          <p:cNvPr id="97" name="Rectángulo: esquinas diagonales cortadas 3">
            <a:extLst>
              <a:ext uri="{FF2B5EF4-FFF2-40B4-BE49-F238E27FC236}">
                <a16:creationId xmlns:a16="http://schemas.microsoft.com/office/drawing/2014/main" id="{9A4E05C3-0ED5-1F42-BDEC-0ADB0255B4D6}"/>
              </a:ext>
            </a:extLst>
          </p:cNvPr>
          <p:cNvSpPr/>
          <p:nvPr/>
        </p:nvSpPr>
        <p:spPr>
          <a:xfrm>
            <a:off x="751202" y="1451807"/>
            <a:ext cx="3800242" cy="679372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  <a:latin typeface="Raleway" pitchFamily="2" charset="0"/>
              </a:rPr>
              <a:t>3. Presentar política al Comité Sectorial de Desarrollo Administrativo de Ambiente e instancias de cambio climático</a:t>
            </a:r>
            <a:endParaRPr lang="es-CO" sz="1400" b="1" dirty="0">
              <a:solidFill>
                <a:schemeClr val="tx1"/>
              </a:solidFill>
              <a:latin typeface="Raleway" pitchFamily="2" charset="0"/>
            </a:endParaRP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40FE95A2-F072-B444-BA63-086EFBF4C04A}"/>
              </a:ext>
            </a:extLst>
          </p:cNvPr>
          <p:cNvSpPr txBox="1"/>
          <p:nvPr/>
        </p:nvSpPr>
        <p:spPr>
          <a:xfrm>
            <a:off x="1285704" y="2366304"/>
            <a:ext cx="2731237" cy="34051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400" dirty="0">
                <a:solidFill>
                  <a:schemeClr val="tx1"/>
                </a:solidFill>
                <a:latin typeface="Raleway" pitchFamily="2" charset="0"/>
              </a:rPr>
              <a:t>Acta de aprobación</a:t>
            </a:r>
          </a:p>
        </p:txBody>
      </p:sp>
      <p:cxnSp>
        <p:nvCxnSpPr>
          <p:cNvPr id="100" name="Conector recto de flecha 99">
            <a:extLst>
              <a:ext uri="{FF2B5EF4-FFF2-40B4-BE49-F238E27FC236}">
                <a16:creationId xmlns:a16="http://schemas.microsoft.com/office/drawing/2014/main" id="{6CA96792-30E6-6F4A-A081-F3DC0A961E83}"/>
              </a:ext>
            </a:extLst>
          </p:cNvPr>
          <p:cNvCxnSpPr>
            <a:cxnSpLocks/>
            <a:stCxn id="97" idx="1"/>
            <a:endCxn id="98" idx="0"/>
          </p:cNvCxnSpPr>
          <p:nvPr/>
        </p:nvCxnSpPr>
        <p:spPr>
          <a:xfrm>
            <a:off x="2651323" y="2131179"/>
            <a:ext cx="0" cy="2351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3" name="Conector recto de flecha 102">
            <a:extLst>
              <a:ext uri="{FF2B5EF4-FFF2-40B4-BE49-F238E27FC236}">
                <a16:creationId xmlns:a16="http://schemas.microsoft.com/office/drawing/2014/main" id="{8753092D-7EC9-D348-B467-539BEEE1DEC6}"/>
              </a:ext>
            </a:extLst>
          </p:cNvPr>
          <p:cNvCxnSpPr>
            <a:cxnSpLocks/>
            <a:stCxn id="97" idx="0"/>
            <a:endCxn id="79" idx="2"/>
          </p:cNvCxnSpPr>
          <p:nvPr/>
        </p:nvCxnSpPr>
        <p:spPr>
          <a:xfrm>
            <a:off x="4551444" y="1791493"/>
            <a:ext cx="79874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19" name="Rectángulo: esquinas diagonales cortadas 3">
            <a:extLst>
              <a:ext uri="{FF2B5EF4-FFF2-40B4-BE49-F238E27FC236}">
                <a16:creationId xmlns:a16="http://schemas.microsoft.com/office/drawing/2014/main" id="{E4448FD7-53AA-FC41-8D59-3F8F9B21F968}"/>
              </a:ext>
            </a:extLst>
          </p:cNvPr>
          <p:cNvSpPr/>
          <p:nvPr/>
        </p:nvSpPr>
        <p:spPr>
          <a:xfrm>
            <a:off x="3264351" y="2873151"/>
            <a:ext cx="4587784" cy="703869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  <a:latin typeface="Raleway" pitchFamily="2" charset="0"/>
              </a:rPr>
              <a:t>5. </a:t>
            </a:r>
            <a:r>
              <a:rPr lang="es-CO" sz="1200" b="1" dirty="0">
                <a:solidFill>
                  <a:srgbClr val="C00000"/>
                </a:solidFill>
                <a:latin typeface="Raleway" pitchFamily="2" charset="0"/>
              </a:rPr>
              <a:t>Revisión</a:t>
            </a:r>
            <a:r>
              <a:rPr lang="es-CO" sz="1200" dirty="0">
                <a:solidFill>
                  <a:schemeClr val="tx1"/>
                </a:solidFill>
                <a:latin typeface="Raleway" pitchFamily="2" charset="0"/>
              </a:rPr>
              <a:t> por parte de la Subsecretaria de Planeación Socioeconómica de la SDP y entidades que conceptualizan los enfoques de política pública</a:t>
            </a:r>
          </a:p>
        </p:txBody>
      </p:sp>
      <p:sp>
        <p:nvSpPr>
          <p:cNvPr id="120" name="Rectángulo: esquinas diagonales cortadas 3">
            <a:extLst>
              <a:ext uri="{FF2B5EF4-FFF2-40B4-BE49-F238E27FC236}">
                <a16:creationId xmlns:a16="http://schemas.microsoft.com/office/drawing/2014/main" id="{33048D86-CA98-7444-8B71-0A9B0465FE6E}"/>
              </a:ext>
            </a:extLst>
          </p:cNvPr>
          <p:cNvSpPr/>
          <p:nvPr/>
        </p:nvSpPr>
        <p:spPr>
          <a:xfrm>
            <a:off x="751202" y="3954808"/>
            <a:ext cx="4340254" cy="796531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  <a:latin typeface="Raleway" pitchFamily="2" charset="0"/>
              </a:rPr>
              <a:t>6. Realizar </a:t>
            </a:r>
            <a:r>
              <a:rPr lang="es-CO" sz="1200" b="1" dirty="0">
                <a:solidFill>
                  <a:srgbClr val="C00000"/>
                </a:solidFill>
                <a:latin typeface="Raleway" pitchFamily="2" charset="0"/>
              </a:rPr>
              <a:t>ajustes</a:t>
            </a:r>
            <a:r>
              <a:rPr lang="es-CO" sz="1200" dirty="0">
                <a:solidFill>
                  <a:schemeClr val="tx1"/>
                </a:solidFill>
                <a:latin typeface="Raleway" pitchFamily="2" charset="0"/>
              </a:rPr>
              <a:t> solicitados por Subsecretaria de Planeación Socioeconómica de la SDP y entidades que conceptualizan los enfoques de política pública</a:t>
            </a:r>
          </a:p>
        </p:txBody>
      </p:sp>
      <p:sp>
        <p:nvSpPr>
          <p:cNvPr id="121" name="Rectángulo: esquinas diagonales cortadas 3">
            <a:extLst>
              <a:ext uri="{FF2B5EF4-FFF2-40B4-BE49-F238E27FC236}">
                <a16:creationId xmlns:a16="http://schemas.microsoft.com/office/drawing/2014/main" id="{076AC7FB-4167-2B45-AD7E-D6E1B0EFDC08}"/>
              </a:ext>
            </a:extLst>
          </p:cNvPr>
          <p:cNvSpPr/>
          <p:nvPr/>
        </p:nvSpPr>
        <p:spPr>
          <a:xfrm>
            <a:off x="7034946" y="3359331"/>
            <a:ext cx="1062907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SDP</a:t>
            </a:r>
            <a:endParaRPr lang="es-CO" sz="1200" b="1" dirty="0">
              <a:latin typeface="Raleway" pitchFamily="2" charset="0"/>
            </a:endParaRPr>
          </a:p>
        </p:txBody>
      </p:sp>
      <p:cxnSp>
        <p:nvCxnSpPr>
          <p:cNvPr id="30" name="Conector angular 29">
            <a:extLst>
              <a:ext uri="{FF2B5EF4-FFF2-40B4-BE49-F238E27FC236}">
                <a16:creationId xmlns:a16="http://schemas.microsoft.com/office/drawing/2014/main" id="{2077B699-798E-8D40-BC26-E44D73624DA9}"/>
              </a:ext>
            </a:extLst>
          </p:cNvPr>
          <p:cNvCxnSpPr>
            <a:cxnSpLocks/>
            <a:stCxn id="79" idx="1"/>
            <a:endCxn id="119" idx="3"/>
          </p:cNvCxnSpPr>
          <p:nvPr/>
        </p:nvCxnSpPr>
        <p:spPr>
          <a:xfrm rot="5400000">
            <a:off x="5777582" y="1934924"/>
            <a:ext cx="718889" cy="115756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2" name="Conector angular 61">
            <a:extLst>
              <a:ext uri="{FF2B5EF4-FFF2-40B4-BE49-F238E27FC236}">
                <a16:creationId xmlns:a16="http://schemas.microsoft.com/office/drawing/2014/main" id="{CB1F0ED8-B3A6-7F43-B148-0CE1A1310731}"/>
              </a:ext>
            </a:extLst>
          </p:cNvPr>
          <p:cNvCxnSpPr>
            <a:cxnSpLocks/>
            <a:stCxn id="119" idx="1"/>
            <a:endCxn id="120" idx="3"/>
          </p:cNvCxnSpPr>
          <p:nvPr/>
        </p:nvCxnSpPr>
        <p:spPr>
          <a:xfrm rot="5400000">
            <a:off x="4050892" y="2447457"/>
            <a:ext cx="377788" cy="26369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9" name="Rectángulo: esquinas diagonales cortadas 3">
            <a:extLst>
              <a:ext uri="{FF2B5EF4-FFF2-40B4-BE49-F238E27FC236}">
                <a16:creationId xmlns:a16="http://schemas.microsoft.com/office/drawing/2014/main" id="{555F9655-8E93-0348-A3F6-7A8FE28DAF68}"/>
              </a:ext>
            </a:extLst>
          </p:cNvPr>
          <p:cNvSpPr/>
          <p:nvPr/>
        </p:nvSpPr>
        <p:spPr>
          <a:xfrm>
            <a:off x="733653" y="5321957"/>
            <a:ext cx="2731236" cy="725538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  <a:latin typeface="Raleway" pitchFamily="2" charset="0"/>
              </a:rPr>
              <a:t>7. Radicar política ajustada ante la Secretaria Técnica del CONPES D.C.</a:t>
            </a:r>
          </a:p>
        </p:txBody>
      </p:sp>
      <p:sp>
        <p:nvSpPr>
          <p:cNvPr id="80" name="Rectángulo: esquinas diagonales cortadas 3">
            <a:extLst>
              <a:ext uri="{FF2B5EF4-FFF2-40B4-BE49-F238E27FC236}">
                <a16:creationId xmlns:a16="http://schemas.microsoft.com/office/drawing/2014/main" id="{D2A2057A-DA67-F94F-AEC2-6128C1C72F79}"/>
              </a:ext>
            </a:extLst>
          </p:cNvPr>
          <p:cNvSpPr/>
          <p:nvPr/>
        </p:nvSpPr>
        <p:spPr>
          <a:xfrm>
            <a:off x="4254073" y="5321957"/>
            <a:ext cx="2731236" cy="725538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  <a:latin typeface="Raleway" pitchFamily="2" charset="0"/>
              </a:rPr>
              <a:t>8. Presentar política pública y plan de acción para sesión preCONPES D.C.</a:t>
            </a:r>
          </a:p>
        </p:txBody>
      </p:sp>
      <p:sp>
        <p:nvSpPr>
          <p:cNvPr id="81" name="Rectángulo: esquinas diagonales cortadas 3">
            <a:extLst>
              <a:ext uri="{FF2B5EF4-FFF2-40B4-BE49-F238E27FC236}">
                <a16:creationId xmlns:a16="http://schemas.microsoft.com/office/drawing/2014/main" id="{EAE3F161-B7F8-EF42-AD15-143056A45AC2}"/>
              </a:ext>
            </a:extLst>
          </p:cNvPr>
          <p:cNvSpPr/>
          <p:nvPr/>
        </p:nvSpPr>
        <p:spPr>
          <a:xfrm>
            <a:off x="6355661" y="5805591"/>
            <a:ext cx="1582045" cy="523220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Subsecretaria</a:t>
            </a:r>
          </a:p>
          <a:p>
            <a:pPr algn="ctr"/>
            <a:r>
              <a:rPr lang="es-CO" sz="1200" b="1" dirty="0">
                <a:latin typeface="Raleway" pitchFamily="2" charset="0"/>
              </a:rPr>
              <a:t>SDA</a:t>
            </a:r>
          </a:p>
        </p:txBody>
      </p:sp>
      <p:cxnSp>
        <p:nvCxnSpPr>
          <p:cNvPr id="84" name="Conector angular 83">
            <a:extLst>
              <a:ext uri="{FF2B5EF4-FFF2-40B4-BE49-F238E27FC236}">
                <a16:creationId xmlns:a16="http://schemas.microsoft.com/office/drawing/2014/main" id="{A196654F-92A4-CB4D-8EB9-95E278AC2E4F}"/>
              </a:ext>
            </a:extLst>
          </p:cNvPr>
          <p:cNvCxnSpPr>
            <a:cxnSpLocks/>
            <a:stCxn id="120" idx="1"/>
            <a:endCxn id="69" idx="3"/>
          </p:cNvCxnSpPr>
          <p:nvPr/>
        </p:nvCxnSpPr>
        <p:spPr>
          <a:xfrm rot="5400000">
            <a:off x="2224991" y="4625619"/>
            <a:ext cx="570618" cy="82205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7" name="Conector recto de flecha 86">
            <a:extLst>
              <a:ext uri="{FF2B5EF4-FFF2-40B4-BE49-F238E27FC236}">
                <a16:creationId xmlns:a16="http://schemas.microsoft.com/office/drawing/2014/main" id="{7E6B8815-3679-A84B-BBA7-9811F08DD5CB}"/>
              </a:ext>
            </a:extLst>
          </p:cNvPr>
          <p:cNvCxnSpPr>
            <a:cxnSpLocks/>
            <a:stCxn id="69" idx="0"/>
            <a:endCxn id="80" idx="2"/>
          </p:cNvCxnSpPr>
          <p:nvPr/>
        </p:nvCxnSpPr>
        <p:spPr>
          <a:xfrm>
            <a:off x="3464889" y="5684726"/>
            <a:ext cx="78918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0" name="Rectángulo: esquinas diagonales cortadas 3">
            <a:extLst>
              <a:ext uri="{FF2B5EF4-FFF2-40B4-BE49-F238E27FC236}">
                <a16:creationId xmlns:a16="http://schemas.microsoft.com/office/drawing/2014/main" id="{7CB951A9-B76E-D949-B52D-21F991488D5B}"/>
              </a:ext>
            </a:extLst>
          </p:cNvPr>
          <p:cNvSpPr/>
          <p:nvPr/>
        </p:nvSpPr>
        <p:spPr>
          <a:xfrm>
            <a:off x="8081426" y="5321957"/>
            <a:ext cx="2731236" cy="725538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  <a:latin typeface="Raleway" pitchFamily="2" charset="0"/>
              </a:rPr>
              <a:t>9. Presentar política pública y plan de acción ante el CONPES D.C.</a:t>
            </a:r>
          </a:p>
        </p:txBody>
      </p:sp>
      <p:sp>
        <p:nvSpPr>
          <p:cNvPr id="92" name="Rectángulo: esquinas diagonales cortadas 3">
            <a:extLst>
              <a:ext uri="{FF2B5EF4-FFF2-40B4-BE49-F238E27FC236}">
                <a16:creationId xmlns:a16="http://schemas.microsoft.com/office/drawing/2014/main" id="{02700B87-73B4-4442-941C-CE72C4B220B9}"/>
              </a:ext>
            </a:extLst>
          </p:cNvPr>
          <p:cNvSpPr/>
          <p:nvPr/>
        </p:nvSpPr>
        <p:spPr>
          <a:xfrm>
            <a:off x="10039294" y="5874947"/>
            <a:ext cx="1295095" cy="523220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Secretaria</a:t>
            </a:r>
          </a:p>
          <a:p>
            <a:pPr algn="ctr"/>
            <a:r>
              <a:rPr lang="es-CO" sz="1200" b="1" dirty="0">
                <a:latin typeface="Raleway" pitchFamily="2" charset="0"/>
              </a:rPr>
              <a:t>SDA</a:t>
            </a:r>
          </a:p>
        </p:txBody>
      </p:sp>
      <p:cxnSp>
        <p:nvCxnSpPr>
          <p:cNvPr id="93" name="Conector recto de flecha 92">
            <a:extLst>
              <a:ext uri="{FF2B5EF4-FFF2-40B4-BE49-F238E27FC236}">
                <a16:creationId xmlns:a16="http://schemas.microsoft.com/office/drawing/2014/main" id="{01CFC97E-5F85-434F-8ED9-DEB0B47E807E}"/>
              </a:ext>
            </a:extLst>
          </p:cNvPr>
          <p:cNvCxnSpPr>
            <a:cxnSpLocks/>
            <a:stCxn id="80" idx="0"/>
            <a:endCxn id="90" idx="2"/>
          </p:cNvCxnSpPr>
          <p:nvPr/>
        </p:nvCxnSpPr>
        <p:spPr>
          <a:xfrm>
            <a:off x="6985309" y="5684726"/>
            <a:ext cx="1096117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98C08161-A3D9-9644-A38B-69FC40178354}"/>
              </a:ext>
            </a:extLst>
          </p:cNvPr>
          <p:cNvSpPr txBox="1"/>
          <p:nvPr/>
        </p:nvSpPr>
        <p:spPr>
          <a:xfrm>
            <a:off x="8426830" y="3954808"/>
            <a:ext cx="2040428" cy="91940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Política Pública de Cambio Climático aprobada</a:t>
            </a:r>
          </a:p>
        </p:txBody>
      </p:sp>
      <p:cxnSp>
        <p:nvCxnSpPr>
          <p:cNvPr id="102" name="Conector recto de flecha 101">
            <a:extLst>
              <a:ext uri="{FF2B5EF4-FFF2-40B4-BE49-F238E27FC236}">
                <a16:creationId xmlns:a16="http://schemas.microsoft.com/office/drawing/2014/main" id="{CC26EA23-CE8C-D44F-B35C-55F559FE1B0A}"/>
              </a:ext>
            </a:extLst>
          </p:cNvPr>
          <p:cNvCxnSpPr>
            <a:cxnSpLocks/>
            <a:stCxn id="90" idx="3"/>
            <a:endCxn id="101" idx="2"/>
          </p:cNvCxnSpPr>
          <p:nvPr/>
        </p:nvCxnSpPr>
        <p:spPr>
          <a:xfrm flipV="1">
            <a:off x="9447044" y="4874209"/>
            <a:ext cx="0" cy="4477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0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F7FAB2D8-0330-FE48-B2B7-B6AC736BA3E7}"/>
              </a:ext>
            </a:extLst>
          </p:cNvPr>
          <p:cNvSpPr txBox="1"/>
          <p:nvPr/>
        </p:nvSpPr>
        <p:spPr>
          <a:xfrm>
            <a:off x="3586259" y="564686"/>
            <a:ext cx="7302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Sectores y entidades</a:t>
            </a:r>
            <a:endParaRPr lang="es-CO" sz="36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AC3A523-2CBC-6E48-B360-895DE7EC88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413" y="729800"/>
            <a:ext cx="786243" cy="78624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22837F1-060D-EA44-9BA3-0AE55BA004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6" t="88" r="57448" b="-88"/>
          <a:stretch/>
        </p:blipFill>
        <p:spPr>
          <a:xfrm>
            <a:off x="277345" y="333108"/>
            <a:ext cx="2420886" cy="619178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5E88BA0-68CA-7C4A-9C49-066E400C5AAF}"/>
              </a:ext>
            </a:extLst>
          </p:cNvPr>
          <p:cNvSpPr txBox="1"/>
          <p:nvPr/>
        </p:nvSpPr>
        <p:spPr>
          <a:xfrm>
            <a:off x="2937885" y="1444143"/>
            <a:ext cx="858364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latin typeface="Raleway" pitchFamily="2" charset="77"/>
              </a:rPr>
              <a:t>La Política Pública de Cambio Climático del D.C., se construirá con la participación de las entidades distritales del Sector Central y el Sector Descentralizado Adscrito y el sector Descentralizado Vinculado, entre estas se destacan:</a:t>
            </a:r>
          </a:p>
          <a:p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Ambiente:</a:t>
            </a:r>
            <a:r>
              <a:rPr lang="es-ES" sz="1600" dirty="0">
                <a:latin typeface="Raleway" pitchFamily="2" charset="77"/>
              </a:rPr>
              <a:t> SDA (líder de la política pública), JBB e IDIGER.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Planeación</a:t>
            </a:r>
            <a:r>
              <a:rPr lang="es-ES" sz="1600" dirty="0">
                <a:latin typeface="Raleway" pitchFamily="2" charset="77"/>
              </a:rPr>
              <a:t>: SDP.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Movilidad</a:t>
            </a:r>
            <a:r>
              <a:rPr lang="es-ES" sz="1600" dirty="0">
                <a:latin typeface="Raleway" pitchFamily="2" charset="77"/>
              </a:rPr>
              <a:t>: </a:t>
            </a:r>
            <a:r>
              <a:rPr lang="es-ES" sz="1600" dirty="0" err="1">
                <a:latin typeface="Raleway" pitchFamily="2" charset="77"/>
              </a:rPr>
              <a:t>SDMovilidad</a:t>
            </a:r>
            <a:r>
              <a:rPr lang="es-ES" sz="1600" dirty="0">
                <a:latin typeface="Raleway" pitchFamily="2" charset="77"/>
              </a:rPr>
              <a:t>, IDU, Transmilenio S.A. y Empresa Metro de Bogotá S.A.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Hábitat</a:t>
            </a:r>
            <a:r>
              <a:rPr lang="es-ES" sz="1600" dirty="0">
                <a:latin typeface="Raleway" pitchFamily="2" charset="77"/>
              </a:rPr>
              <a:t>: </a:t>
            </a:r>
            <a:r>
              <a:rPr lang="es-ES" sz="1600" dirty="0" err="1">
                <a:latin typeface="Raleway" pitchFamily="2" charset="77"/>
              </a:rPr>
              <a:t>SDHt</a:t>
            </a:r>
            <a:r>
              <a:rPr lang="es-ES" sz="1600" dirty="0">
                <a:latin typeface="Raleway" pitchFamily="2" charset="77"/>
              </a:rPr>
              <a:t>, UAESP. GEB, EAAB y ERU.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Cultura, Recreación y Deporte</a:t>
            </a:r>
            <a:r>
              <a:rPr lang="es-ES" sz="1600" dirty="0">
                <a:latin typeface="Raleway" pitchFamily="2" charset="77"/>
              </a:rPr>
              <a:t>: SDCRD e IDRD.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Educación</a:t>
            </a:r>
            <a:r>
              <a:rPr lang="es-ES" sz="1600" dirty="0">
                <a:latin typeface="Raleway" pitchFamily="2" charset="77"/>
              </a:rPr>
              <a:t>: SED.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Gobierno</a:t>
            </a:r>
            <a:r>
              <a:rPr lang="es-ES" sz="1600" dirty="0">
                <a:latin typeface="Raleway" pitchFamily="2" charset="77"/>
              </a:rPr>
              <a:t>: SDG y DADEP.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Desarrollo Económico, Industria y Turismo</a:t>
            </a:r>
            <a:r>
              <a:rPr lang="es-ES" sz="1600" dirty="0">
                <a:latin typeface="Raleway" pitchFamily="2" charset="77"/>
              </a:rPr>
              <a:t>: SDDE.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Mujeres</a:t>
            </a:r>
            <a:r>
              <a:rPr lang="es-ES" sz="1600" dirty="0">
                <a:latin typeface="Raleway" pitchFamily="2" charset="77"/>
              </a:rPr>
              <a:t>: </a:t>
            </a:r>
            <a:r>
              <a:rPr lang="es-ES" sz="1600" dirty="0" err="1">
                <a:latin typeface="Raleway" pitchFamily="2" charset="77"/>
              </a:rPr>
              <a:t>SDMujer</a:t>
            </a:r>
            <a:r>
              <a:rPr lang="es-ES" sz="1600" dirty="0">
                <a:latin typeface="Raleway" pitchFamily="2" charset="77"/>
              </a:rPr>
              <a:t>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Salud</a:t>
            </a:r>
            <a:r>
              <a:rPr lang="es-ES" sz="1600" dirty="0">
                <a:latin typeface="Raleway" pitchFamily="2" charset="77"/>
              </a:rPr>
              <a:t>: SDS.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Integración Social:</a:t>
            </a:r>
            <a:r>
              <a:rPr lang="es-ES" sz="1600" dirty="0">
                <a:latin typeface="Raleway" pitchFamily="2" charset="77"/>
              </a:rPr>
              <a:t> SDIS.</a:t>
            </a:r>
            <a:endParaRPr lang="es-CO" sz="1600" dirty="0">
              <a:latin typeface="Raleway" pitchFamily="2" charset="77"/>
            </a:endParaRPr>
          </a:p>
          <a:p>
            <a:pPr lvl="0"/>
            <a:r>
              <a:rPr lang="es-ES" sz="1600" u="sng" dirty="0">
                <a:latin typeface="Raleway" pitchFamily="2" charset="77"/>
              </a:rPr>
              <a:t>Sector Seguridad, Convivencia y Justicia</a:t>
            </a:r>
            <a:r>
              <a:rPr lang="es-ES" sz="1600" dirty="0">
                <a:latin typeface="Raleway" pitchFamily="2" charset="77"/>
              </a:rPr>
              <a:t>: Unidad Administrativa Especial Cuerpo Oficial de Bomberos de Bogotá (UAECOB).</a:t>
            </a:r>
            <a:endParaRPr lang="es-CO" sz="1600" dirty="0">
              <a:latin typeface="Raleway" pitchFamily="2" charset="77"/>
            </a:endParaRPr>
          </a:p>
          <a:p>
            <a:pPr lvl="0"/>
            <a:endParaRPr lang="es-ES" sz="1600" u="sng" dirty="0">
              <a:latin typeface="Raleway" pitchFamily="2" charset="77"/>
            </a:endParaRPr>
          </a:p>
          <a:p>
            <a:pPr lvl="0"/>
            <a:r>
              <a:rPr lang="es-ES" sz="1600" dirty="0">
                <a:latin typeface="Raleway" pitchFamily="2" charset="77"/>
              </a:rPr>
              <a:t>Adicionalmente se vinculará al sector privado: principalmente Cámara de Comercio de Bogotá</a:t>
            </a:r>
            <a:endParaRPr lang="es-CO" sz="1600" dirty="0">
              <a:latin typeface="Ralew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18398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F7FAB2D8-0330-FE48-B2B7-B6AC736BA3E7}"/>
              </a:ext>
            </a:extLst>
          </p:cNvPr>
          <p:cNvSpPr txBox="1"/>
          <p:nvPr/>
        </p:nvSpPr>
        <p:spPr>
          <a:xfrm>
            <a:off x="3503688" y="799755"/>
            <a:ext cx="7302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Instancias</a:t>
            </a:r>
            <a:endParaRPr lang="es-CO" sz="36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AC3A523-2CBC-6E48-B360-895DE7EC88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413" y="729800"/>
            <a:ext cx="786243" cy="78624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22837F1-060D-EA44-9BA3-0AE55BA004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6" t="88" r="52666" b="-88"/>
          <a:stretch/>
        </p:blipFill>
        <p:spPr>
          <a:xfrm>
            <a:off x="277344" y="333108"/>
            <a:ext cx="2904119" cy="619178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5E88BA0-68CA-7C4A-9C49-066E400C5AAF}"/>
              </a:ext>
            </a:extLst>
          </p:cNvPr>
          <p:cNvSpPr txBox="1"/>
          <p:nvPr/>
        </p:nvSpPr>
        <p:spPr>
          <a:xfrm>
            <a:off x="3393105" y="1889530"/>
            <a:ext cx="795318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>
                <a:latin typeface="Raleway" pitchFamily="2" charset="77"/>
              </a:rPr>
              <a:t>En el marco de lo establecido en el Decreto 172 de 2014, el cual reglamentó el Acuerdo 546 de 2013 y organizó las instancias de orientación y coordinación del Sistema Distrital de Gestión de Riesgos y Cambio Climático SDGR-CC, la formulación de la Política Pública de Cambio Climático deberá surtir las siguientes instancias:</a:t>
            </a:r>
            <a:endParaRPr lang="es-CO" sz="1600" dirty="0">
              <a:latin typeface="Raleway" pitchFamily="2" charset="77"/>
            </a:endParaRPr>
          </a:p>
          <a:p>
            <a:pPr lvl="0"/>
            <a:endParaRPr lang="es-CO" sz="1600" u="sng" dirty="0">
              <a:latin typeface="Raleway" pitchFamily="2" charset="77"/>
            </a:endParaRPr>
          </a:p>
          <a:p>
            <a:pPr marL="285750" lvl="0" indent="-285750" algn="just">
              <a:buFontTx/>
              <a:buChar char="-"/>
            </a:pPr>
            <a:r>
              <a:rPr lang="es-ES" sz="1600" b="1" dirty="0">
                <a:latin typeface="Raleway" pitchFamily="2" charset="77"/>
              </a:rPr>
              <a:t>Consejo Distrital para la Gestión de Riesgos y Cambio Climático-CDGRCC: </a:t>
            </a:r>
            <a:r>
              <a:rPr lang="es-CO" sz="1600" dirty="0">
                <a:latin typeface="Raleway" pitchFamily="2" charset="77"/>
              </a:rPr>
              <a:t>emite recomendaciones sobre la política pública y el plan de acción</a:t>
            </a:r>
            <a:r>
              <a:rPr lang="es-CO" sz="1600" b="1" dirty="0">
                <a:latin typeface="Raleway" pitchFamily="2" charset="77"/>
              </a:rPr>
              <a:t>.</a:t>
            </a:r>
            <a:endParaRPr lang="es-ES" sz="1600" b="1" dirty="0">
              <a:latin typeface="Raleway" pitchFamily="2" charset="77"/>
            </a:endParaRPr>
          </a:p>
          <a:p>
            <a:pPr marL="285750" lvl="0" indent="-285750" algn="just">
              <a:buFontTx/>
              <a:buChar char="-"/>
            </a:pPr>
            <a:endParaRPr lang="es-ES" sz="1600" b="1" dirty="0">
              <a:latin typeface="Raleway" pitchFamily="2" charset="77"/>
            </a:endParaRPr>
          </a:p>
          <a:p>
            <a:pPr marL="285750" lvl="0" indent="-285750" algn="just">
              <a:buFontTx/>
              <a:buChar char="-"/>
            </a:pPr>
            <a:r>
              <a:rPr lang="es-ES" sz="1600" b="1" dirty="0">
                <a:latin typeface="Raleway" pitchFamily="2" charset="77"/>
              </a:rPr>
              <a:t>Comisión Intersectorial de Gestión de Riesgos y Cambio Climático-CIGRCC; y </a:t>
            </a:r>
            <a:r>
              <a:rPr lang="es-CO" sz="1600" b="1" dirty="0">
                <a:latin typeface="Raleway" pitchFamily="2" charset="77"/>
              </a:rPr>
              <a:t>Comité Sectorial de Desarrollo Administrativo de Ambiente</a:t>
            </a:r>
            <a:r>
              <a:rPr lang="es-ES" sz="1600" b="1" dirty="0">
                <a:latin typeface="Raleway" pitchFamily="2" charset="77"/>
              </a:rPr>
              <a:t>: </a:t>
            </a:r>
            <a:r>
              <a:rPr lang="es-CO" sz="1600" dirty="0">
                <a:latin typeface="Raleway" pitchFamily="2" charset="77"/>
              </a:rPr>
              <a:t>emiten concepto previo para la aprobación de la política pública y el plan de acción por parte del Consejo Consultivo Distrital para la Gestión de Riesgos y Cambio Climático.</a:t>
            </a:r>
          </a:p>
          <a:p>
            <a:pPr marL="285750" lvl="0" indent="-285750" algn="just">
              <a:buFontTx/>
              <a:buChar char="-"/>
            </a:pPr>
            <a:endParaRPr lang="es-ES" sz="1600" b="1" dirty="0">
              <a:latin typeface="Raleway" pitchFamily="2" charset="77"/>
            </a:endParaRPr>
          </a:p>
          <a:p>
            <a:pPr marL="285750" lvl="0" indent="-285750" algn="just">
              <a:buFontTx/>
              <a:buChar char="-"/>
            </a:pPr>
            <a:r>
              <a:rPr lang="es-ES" sz="1600" b="1" dirty="0">
                <a:latin typeface="Raleway" pitchFamily="2" charset="77"/>
              </a:rPr>
              <a:t>Consejo Consultivo Distrital para la Gestión de Riesgos y Cambio Climático: </a:t>
            </a:r>
            <a:r>
              <a:rPr lang="es-ES" sz="1600" dirty="0">
                <a:latin typeface="Raleway" pitchFamily="2" charset="77"/>
              </a:rPr>
              <a:t>realiza el análisis y aprobación de la política y el plan de acción.</a:t>
            </a:r>
          </a:p>
        </p:txBody>
      </p:sp>
    </p:spTree>
    <p:extLst>
      <p:ext uri="{BB962C8B-B14F-4D97-AF65-F5344CB8AC3E}">
        <p14:creationId xmlns:p14="http://schemas.microsoft.com/office/powerpoint/2010/main" val="2846117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F7FAB2D8-0330-FE48-B2B7-B6AC736BA3E7}"/>
              </a:ext>
            </a:extLst>
          </p:cNvPr>
          <p:cNvSpPr txBox="1"/>
          <p:nvPr/>
        </p:nvSpPr>
        <p:spPr>
          <a:xfrm>
            <a:off x="2444750" y="726773"/>
            <a:ext cx="7302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Esquema de participación</a:t>
            </a:r>
            <a:endParaRPr lang="es-CO" sz="36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D4F14BD-7C26-2E44-8E51-7536C005E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1916" y="700738"/>
            <a:ext cx="872740" cy="67236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4D46F03-E72B-6F47-9A9F-BB868B17BC0C}"/>
              </a:ext>
            </a:extLst>
          </p:cNvPr>
          <p:cNvSpPr txBox="1"/>
          <p:nvPr/>
        </p:nvSpPr>
        <p:spPr>
          <a:xfrm>
            <a:off x="583325" y="1606912"/>
            <a:ext cx="5108027" cy="4524315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b="1" dirty="0">
                <a:latin typeface="Raleway" pitchFamily="2" charset="77"/>
              </a:rPr>
              <a:t>Fase Agenda Pública</a:t>
            </a:r>
          </a:p>
          <a:p>
            <a:endParaRPr lang="es-CO" dirty="0">
              <a:latin typeface="Raleway" pitchFamily="2" charset="77"/>
            </a:endParaRPr>
          </a:p>
          <a:p>
            <a:r>
              <a:rPr lang="es-CO" u="sng" dirty="0">
                <a:latin typeface="Raleway" pitchFamily="2" charset="77"/>
              </a:rPr>
              <a:t>Alcance:</a:t>
            </a:r>
            <a:r>
              <a:rPr lang="es-CO" dirty="0">
                <a:latin typeface="Raleway" pitchFamily="2" charset="77"/>
              </a:rPr>
              <a:t> consulta</a:t>
            </a:r>
          </a:p>
          <a:p>
            <a:endParaRPr lang="es-CO" dirty="0">
              <a:latin typeface="Raleway" pitchFamily="2" charset="77"/>
            </a:endParaRPr>
          </a:p>
          <a:p>
            <a:pPr marL="285750" indent="-285750" algn="just">
              <a:buFontTx/>
              <a:buChar char="-"/>
            </a:pPr>
            <a:r>
              <a:rPr lang="es-CO" dirty="0">
                <a:latin typeface="Raleway" pitchFamily="2" charset="77"/>
              </a:rPr>
              <a:t>Grupos focales con mujeres, grupos LGBTIQ+, campesinos, indígenas, afrodescendientes, </a:t>
            </a:r>
            <a:r>
              <a:rPr lang="es-CO" dirty="0" err="1">
                <a:latin typeface="Raleway" pitchFamily="2" charset="77"/>
              </a:rPr>
              <a:t>Rrom</a:t>
            </a:r>
            <a:r>
              <a:rPr lang="es-CO" dirty="0">
                <a:latin typeface="Raleway" pitchFamily="2" charset="77"/>
              </a:rPr>
              <a:t>, niños, niñas y adolescentes, jovenes, adultos mayores y personas en condición de discapacidad.</a:t>
            </a:r>
          </a:p>
          <a:p>
            <a:pPr marL="285750" indent="-285750" algn="just">
              <a:buFontTx/>
              <a:buChar char="-"/>
            </a:pPr>
            <a:r>
              <a:rPr lang="es-CO" dirty="0">
                <a:latin typeface="Raleway" pitchFamily="2" charset="77"/>
              </a:rPr>
              <a:t>Talleres con las 20 localidades por medio de las CAL y los CLGRCC.</a:t>
            </a:r>
          </a:p>
          <a:p>
            <a:pPr marL="285750" indent="-285750" algn="just">
              <a:buFontTx/>
              <a:buChar char="-"/>
            </a:pPr>
            <a:r>
              <a:rPr lang="es-CO" dirty="0">
                <a:latin typeface="Raleway" pitchFamily="2" charset="77"/>
              </a:rPr>
              <a:t>Entrevista con Cámara de Comercio de Bogotá.</a:t>
            </a:r>
          </a:p>
          <a:p>
            <a:pPr marL="285750" indent="-285750" algn="just">
              <a:buFontTx/>
              <a:buChar char="-"/>
            </a:pPr>
            <a:r>
              <a:rPr lang="es-CO" dirty="0">
                <a:latin typeface="Raleway" pitchFamily="2" charset="77"/>
              </a:rPr>
              <a:t>Encuesta virtual al sector privado, ciudadania en general y entidades públicas.</a:t>
            </a:r>
          </a:p>
          <a:p>
            <a:pPr marL="285750" indent="-285750" algn="just">
              <a:buFontTx/>
              <a:buChar char="-"/>
            </a:pPr>
            <a:r>
              <a:rPr lang="es-CO" dirty="0">
                <a:latin typeface="Raleway" pitchFamily="2" charset="77"/>
              </a:rPr>
              <a:t>Taller con la RAP-E.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70E6090-EEE7-AD42-B245-44B348DC0789}"/>
              </a:ext>
            </a:extLst>
          </p:cNvPr>
          <p:cNvSpPr txBox="1"/>
          <p:nvPr/>
        </p:nvSpPr>
        <p:spPr>
          <a:xfrm>
            <a:off x="6096000" y="1859339"/>
            <a:ext cx="5108027" cy="3693319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b="1" dirty="0">
                <a:latin typeface="Raleway" pitchFamily="2" charset="77"/>
              </a:rPr>
              <a:t>Fase Formulación</a:t>
            </a:r>
          </a:p>
          <a:p>
            <a:endParaRPr lang="es-CO" dirty="0">
              <a:latin typeface="Raleway" pitchFamily="2" charset="77"/>
            </a:endParaRPr>
          </a:p>
          <a:p>
            <a:r>
              <a:rPr lang="es-CO" u="sng" dirty="0">
                <a:latin typeface="Raleway" pitchFamily="2" charset="77"/>
              </a:rPr>
              <a:t>Alcance</a:t>
            </a:r>
            <a:r>
              <a:rPr lang="es-CO" dirty="0">
                <a:latin typeface="Raleway" pitchFamily="2" charset="77"/>
              </a:rPr>
              <a:t>: socialización y concertación</a:t>
            </a:r>
          </a:p>
          <a:p>
            <a:endParaRPr lang="es-CO" dirty="0">
              <a:latin typeface="Raleway" pitchFamily="2" charset="77"/>
            </a:endParaRPr>
          </a:p>
          <a:p>
            <a:r>
              <a:rPr lang="es-CO" dirty="0">
                <a:latin typeface="Raleway" pitchFamily="2" charset="77"/>
              </a:rPr>
              <a:t>Concertación con entidades públicas distritales y Cámara de Comercio de Bogotá</a:t>
            </a:r>
          </a:p>
          <a:p>
            <a:endParaRPr lang="es-CO" dirty="0">
              <a:latin typeface="Raleway" pitchFamily="2" charset="77"/>
            </a:endParaRPr>
          </a:p>
          <a:p>
            <a:pPr algn="just"/>
            <a:r>
              <a:rPr lang="es-CO" dirty="0">
                <a:latin typeface="Raleway" pitchFamily="2" charset="77"/>
              </a:rPr>
              <a:t>Socialización de los resultados de la formulación en las 20 localidades por medio de las CAL y los CLGRCC.</a:t>
            </a:r>
          </a:p>
          <a:p>
            <a:endParaRPr lang="es-CO" dirty="0">
              <a:latin typeface="Raleway" pitchFamily="2" charset="77"/>
            </a:endParaRPr>
          </a:p>
          <a:p>
            <a:r>
              <a:rPr lang="es-CO" dirty="0">
                <a:latin typeface="Raleway" pitchFamily="2" charset="77"/>
              </a:rPr>
              <a:t>Socialización a la ciudadanía en general en un Facebook Live o Youtube Live.</a:t>
            </a:r>
          </a:p>
        </p:txBody>
      </p:sp>
    </p:spTree>
    <p:extLst>
      <p:ext uri="{BB962C8B-B14F-4D97-AF65-F5344CB8AC3E}">
        <p14:creationId xmlns:p14="http://schemas.microsoft.com/office/powerpoint/2010/main" val="2128505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CEB88B1-96F8-BF4F-9470-8872ABC6D38A}"/>
              </a:ext>
            </a:extLst>
          </p:cNvPr>
          <p:cNvSpPr/>
          <p:nvPr/>
        </p:nvSpPr>
        <p:spPr>
          <a:xfrm>
            <a:off x="0" y="0"/>
            <a:ext cx="12192000" cy="6845299"/>
          </a:xfrm>
          <a:prstGeom prst="rect">
            <a:avLst/>
          </a:prstGeom>
          <a:solidFill>
            <a:srgbClr val="EBEFD6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Google Shape;99;p14">
            <a:extLst>
              <a:ext uri="{FF2B5EF4-FFF2-40B4-BE49-F238E27FC236}">
                <a16:creationId xmlns:a16="http://schemas.microsoft.com/office/drawing/2014/main" id="{1A69E508-7E38-BD42-BB97-3C4950EF43A7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6355" y="6252612"/>
            <a:ext cx="2687223" cy="5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Rectángulo redondeado 23">
            <a:extLst>
              <a:ext uri="{FF2B5EF4-FFF2-40B4-BE49-F238E27FC236}">
                <a16:creationId xmlns:a16="http://schemas.microsoft.com/office/drawing/2014/main" id="{DDBC319E-E3DC-48E2-85CE-3D3B33E703C3}"/>
              </a:ext>
            </a:extLst>
          </p:cNvPr>
          <p:cNvSpPr/>
          <p:nvPr/>
        </p:nvSpPr>
        <p:spPr>
          <a:xfrm>
            <a:off x="1523918" y="231755"/>
            <a:ext cx="9396000" cy="443761"/>
          </a:xfrm>
          <a:prstGeom prst="roundRect">
            <a:avLst/>
          </a:prstGeom>
          <a:solidFill>
            <a:srgbClr val="8FB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185E848-99D4-4C85-919E-CB82B3AAACFB}"/>
              </a:ext>
            </a:extLst>
          </p:cNvPr>
          <p:cNvSpPr txBox="1"/>
          <p:nvPr/>
        </p:nvSpPr>
        <p:spPr>
          <a:xfrm>
            <a:off x="2302452" y="235284"/>
            <a:ext cx="8617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 5. Cronograma general (16 meses)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6DF834F-516E-EA44-8FF1-4A450C5396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12" y="0"/>
            <a:ext cx="895965" cy="89596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4BA0792-55AC-E54F-B71B-6575B34A9DD0}"/>
              </a:ext>
            </a:extLst>
          </p:cNvPr>
          <p:cNvSpPr/>
          <p:nvPr/>
        </p:nvSpPr>
        <p:spPr>
          <a:xfrm>
            <a:off x="476906" y="732550"/>
            <a:ext cx="10796753" cy="6030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rtlCol="0" anchor="ctr"/>
          <a:lstStyle/>
          <a:p>
            <a:pPr algn="l"/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3413E58-F294-1444-B43A-C227F1FD85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262" y="732550"/>
            <a:ext cx="10796753" cy="603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749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363F3426-109D-4843-8C0A-02A20C2456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"/>
            <a:ext cx="12192000" cy="685678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4AED671-524B-43BF-A00D-9B666F7DFF33}"/>
              </a:ext>
            </a:extLst>
          </p:cNvPr>
          <p:cNvSpPr txBox="1"/>
          <p:nvPr/>
        </p:nvSpPr>
        <p:spPr>
          <a:xfrm>
            <a:off x="3133946" y="990233"/>
            <a:ext cx="60977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6000" b="1" dirty="0">
                <a:solidFill>
                  <a:schemeClr val="bg1"/>
                </a:solidFill>
                <a:latin typeface="Raleway" pitchFamily="2" charset="0"/>
              </a:rPr>
              <a:t>Gracias</a:t>
            </a:r>
            <a:endParaRPr lang="es-CO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376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CEB88B1-96F8-BF4F-9470-8872ABC6D38A}"/>
              </a:ext>
            </a:extLst>
          </p:cNvPr>
          <p:cNvSpPr/>
          <p:nvPr/>
        </p:nvSpPr>
        <p:spPr>
          <a:xfrm>
            <a:off x="0" y="0"/>
            <a:ext cx="12192000" cy="6845299"/>
          </a:xfrm>
          <a:prstGeom prst="rect">
            <a:avLst/>
          </a:prstGeom>
          <a:solidFill>
            <a:srgbClr val="EBEFD6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ángulo redondeado 26">
            <a:extLst>
              <a:ext uri="{FF2B5EF4-FFF2-40B4-BE49-F238E27FC236}">
                <a16:creationId xmlns:a16="http://schemas.microsoft.com/office/drawing/2014/main" id="{3EB115D3-6BAF-9842-9301-9E4B8CA049EE}"/>
              </a:ext>
            </a:extLst>
          </p:cNvPr>
          <p:cNvSpPr/>
          <p:nvPr/>
        </p:nvSpPr>
        <p:spPr>
          <a:xfrm>
            <a:off x="1257220" y="1301097"/>
            <a:ext cx="9396000" cy="453781"/>
          </a:xfrm>
          <a:prstGeom prst="roundRect">
            <a:avLst/>
          </a:prstGeom>
          <a:solidFill>
            <a:srgbClr val="8FBD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0054B105-B8D1-5247-A51A-1DB4564AE81C}"/>
              </a:ext>
            </a:extLst>
          </p:cNvPr>
          <p:cNvSpPr txBox="1"/>
          <p:nvPr/>
        </p:nvSpPr>
        <p:spPr>
          <a:xfrm>
            <a:off x="2097206" y="1306409"/>
            <a:ext cx="8554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000" b="1" dirty="0">
                <a:solidFill>
                  <a:prstClr val="white"/>
                </a:solidFill>
                <a:latin typeface="Raleway" panose="020B0503030101060003" pitchFamily="34" charset="0"/>
              </a:rPr>
              <a:t>1. </a:t>
            </a: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Contexto</a:t>
            </a:r>
          </a:p>
        </p:txBody>
      </p:sp>
      <p:sp>
        <p:nvSpPr>
          <p:cNvPr id="30" name="Rectángulo redondeado 29">
            <a:extLst>
              <a:ext uri="{FF2B5EF4-FFF2-40B4-BE49-F238E27FC236}">
                <a16:creationId xmlns:a16="http://schemas.microsoft.com/office/drawing/2014/main" id="{37EE4C8E-38F2-DB4A-8321-62EA0E62DCB5}"/>
              </a:ext>
            </a:extLst>
          </p:cNvPr>
          <p:cNvSpPr/>
          <p:nvPr/>
        </p:nvSpPr>
        <p:spPr>
          <a:xfrm>
            <a:off x="1257220" y="2219669"/>
            <a:ext cx="9396000" cy="446034"/>
          </a:xfrm>
          <a:prstGeom prst="roundRect">
            <a:avLst/>
          </a:prstGeom>
          <a:solidFill>
            <a:srgbClr val="8FB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DAF725A-E81F-FB4E-9EC4-1D1F0CFA70A0}"/>
              </a:ext>
            </a:extLst>
          </p:cNvPr>
          <p:cNvSpPr txBox="1"/>
          <p:nvPr/>
        </p:nvSpPr>
        <p:spPr>
          <a:xfrm>
            <a:off x="2107838" y="2238501"/>
            <a:ext cx="8544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2. </a:t>
            </a:r>
            <a:r>
              <a:rPr lang="es-CO" sz="2000" b="1" dirty="0">
                <a:solidFill>
                  <a:prstClr val="white"/>
                </a:solidFill>
                <a:latin typeface="Raleway" panose="020B0503030101060003" pitchFamily="34" charset="0"/>
              </a:rPr>
              <a:t>Fase preparatoria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 panose="020B0503030101060003" pitchFamily="34" charset="0"/>
              <a:ea typeface="+mn-ea"/>
              <a:cs typeface="+mn-cs"/>
            </a:endParaRPr>
          </a:p>
        </p:txBody>
      </p:sp>
      <p:sp>
        <p:nvSpPr>
          <p:cNvPr id="34" name="Rectángulo redondeado 33">
            <a:extLst>
              <a:ext uri="{FF2B5EF4-FFF2-40B4-BE49-F238E27FC236}">
                <a16:creationId xmlns:a16="http://schemas.microsoft.com/office/drawing/2014/main" id="{72959181-B6C7-514F-8896-41C60DC489C4}"/>
              </a:ext>
            </a:extLst>
          </p:cNvPr>
          <p:cNvSpPr/>
          <p:nvPr/>
        </p:nvSpPr>
        <p:spPr>
          <a:xfrm>
            <a:off x="1267206" y="3134800"/>
            <a:ext cx="9384698" cy="460341"/>
          </a:xfrm>
          <a:prstGeom prst="roundRect">
            <a:avLst/>
          </a:prstGeom>
          <a:solidFill>
            <a:srgbClr val="8FB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1BF20351-F797-0F46-B58F-FBB071936A07}"/>
              </a:ext>
            </a:extLst>
          </p:cNvPr>
          <p:cNvSpPr txBox="1"/>
          <p:nvPr/>
        </p:nvSpPr>
        <p:spPr>
          <a:xfrm>
            <a:off x="2072368" y="3139228"/>
            <a:ext cx="8579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000" b="1" dirty="0">
                <a:solidFill>
                  <a:prstClr val="white"/>
                </a:solidFill>
                <a:latin typeface="Raleway" panose="020B0503030101060003" pitchFamily="34" charset="0"/>
              </a:rPr>
              <a:t>3. Fase de agenda pública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 panose="020B0503030101060003" pitchFamily="34" charset="0"/>
              <a:ea typeface="+mn-ea"/>
              <a:cs typeface="+mn-cs"/>
            </a:endParaRPr>
          </a:p>
        </p:txBody>
      </p:sp>
      <p:sp>
        <p:nvSpPr>
          <p:cNvPr id="24" name="Rectángulo redondeado 23">
            <a:extLst>
              <a:ext uri="{FF2B5EF4-FFF2-40B4-BE49-F238E27FC236}">
                <a16:creationId xmlns:a16="http://schemas.microsoft.com/office/drawing/2014/main" id="{223CFFF8-5DB4-A047-809C-6B7092A0203C}"/>
              </a:ext>
            </a:extLst>
          </p:cNvPr>
          <p:cNvSpPr/>
          <p:nvPr/>
        </p:nvSpPr>
        <p:spPr>
          <a:xfrm>
            <a:off x="1257220" y="3988397"/>
            <a:ext cx="9396000" cy="443761"/>
          </a:xfrm>
          <a:prstGeom prst="roundRect">
            <a:avLst/>
          </a:prstGeom>
          <a:solidFill>
            <a:srgbClr val="8FB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95122B25-57D5-144A-B626-CA694FAAB445}"/>
              </a:ext>
            </a:extLst>
          </p:cNvPr>
          <p:cNvSpPr txBox="1"/>
          <p:nvPr/>
        </p:nvSpPr>
        <p:spPr>
          <a:xfrm>
            <a:off x="2093635" y="4010222"/>
            <a:ext cx="8558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4</a:t>
            </a:r>
            <a:r>
              <a:rPr lang="es-CO" sz="2000" b="1" dirty="0">
                <a:solidFill>
                  <a:prstClr val="white"/>
                </a:solidFill>
                <a:latin typeface="Raleway" panose="020B0503030101060003" pitchFamily="34" charset="0"/>
              </a:rPr>
              <a:t>. Fase de formulación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 panose="020B0503030101060003" pitchFamily="34" charset="0"/>
              <a:ea typeface="+mn-ea"/>
              <a:cs typeface="+mn-cs"/>
            </a:endParaRPr>
          </a:p>
        </p:txBody>
      </p:sp>
      <p:pic>
        <p:nvPicPr>
          <p:cNvPr id="36" name="Google Shape;99;p14">
            <a:extLst>
              <a:ext uri="{FF2B5EF4-FFF2-40B4-BE49-F238E27FC236}">
                <a16:creationId xmlns:a16="http://schemas.microsoft.com/office/drawing/2014/main" id="{1A69E508-7E38-BD42-BB97-3C4950EF43A7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7072" y="6230629"/>
            <a:ext cx="2687223" cy="55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F375AC3-6E91-444C-8BC4-84E0998B10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86" y="1131995"/>
            <a:ext cx="786243" cy="786243"/>
          </a:xfrm>
          <a:prstGeom prst="rect">
            <a:avLst/>
          </a:prstGeom>
        </p:spPr>
      </p:pic>
      <p:sp>
        <p:nvSpPr>
          <p:cNvPr id="25" name="Rectángulo redondeado 23">
            <a:extLst>
              <a:ext uri="{FF2B5EF4-FFF2-40B4-BE49-F238E27FC236}">
                <a16:creationId xmlns:a16="http://schemas.microsoft.com/office/drawing/2014/main" id="{DDBC319E-E3DC-48E2-85CE-3D3B33E703C3}"/>
              </a:ext>
            </a:extLst>
          </p:cNvPr>
          <p:cNvSpPr/>
          <p:nvPr/>
        </p:nvSpPr>
        <p:spPr>
          <a:xfrm>
            <a:off x="1255904" y="4864260"/>
            <a:ext cx="9396000" cy="443761"/>
          </a:xfrm>
          <a:prstGeom prst="roundRect">
            <a:avLst/>
          </a:prstGeom>
          <a:solidFill>
            <a:srgbClr val="8FB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185E848-99D4-4C85-919E-CB82B3AAACFB}"/>
              </a:ext>
            </a:extLst>
          </p:cNvPr>
          <p:cNvSpPr txBox="1"/>
          <p:nvPr/>
        </p:nvSpPr>
        <p:spPr>
          <a:xfrm>
            <a:off x="2034438" y="4867789"/>
            <a:ext cx="8617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 5. Sectores, participación y cronograma general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A45A2A6-6F78-7B47-9AAA-591D935C7A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891" y="2110052"/>
            <a:ext cx="716432" cy="71643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C1BBE97-E6E1-43F1-90E9-BB6E4EED06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1698" y="3018345"/>
            <a:ext cx="872740" cy="67236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9F94B81-8CF0-FB4D-A155-C184DC3F67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098" y="3855619"/>
            <a:ext cx="786243" cy="786243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456E805C-6D02-4441-BB28-EC38A9FFC4B6}"/>
              </a:ext>
            </a:extLst>
          </p:cNvPr>
          <p:cNvSpPr txBox="1"/>
          <p:nvPr/>
        </p:nvSpPr>
        <p:spPr>
          <a:xfrm>
            <a:off x="1173540" y="702159"/>
            <a:ext cx="9904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Contenido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6DF834F-516E-EA44-8FF1-4A450C5396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098" y="4632505"/>
            <a:ext cx="895965" cy="89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58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áfico 28">
            <a:extLst>
              <a:ext uri="{FF2B5EF4-FFF2-40B4-BE49-F238E27FC236}">
                <a16:creationId xmlns:a16="http://schemas.microsoft.com/office/drawing/2014/main" id="{155EE343-FE04-C648-9E96-AAECFA824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10824" y="5881459"/>
            <a:ext cx="2650569" cy="550392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27A73BC9-A7A9-0E44-8634-E251BA7A2B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912" y="640640"/>
            <a:ext cx="954107" cy="954107"/>
          </a:xfrm>
          <a:prstGeom prst="rect">
            <a:avLst/>
          </a:prstGeom>
        </p:spPr>
      </p:pic>
      <p:pic>
        <p:nvPicPr>
          <p:cNvPr id="4" name="Imagen 3" descr="Texto, Carta&#10;&#10;Descripción generada automáticamente">
            <a:extLst>
              <a:ext uri="{FF2B5EF4-FFF2-40B4-BE49-F238E27FC236}">
                <a16:creationId xmlns:a16="http://schemas.microsoft.com/office/drawing/2014/main" id="{18E2DD2F-2BF6-D942-9719-4E972D7967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252" y="1481803"/>
            <a:ext cx="9177496" cy="1608427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319EF16A-9037-BE46-845C-B6D797BE21CF}"/>
              </a:ext>
            </a:extLst>
          </p:cNvPr>
          <p:cNvSpPr txBox="1"/>
          <p:nvPr/>
        </p:nvSpPr>
        <p:spPr>
          <a:xfrm>
            <a:off x="1442398" y="794527"/>
            <a:ext cx="9242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Contexto</a:t>
            </a:r>
            <a:endParaRPr lang="es-CO" sz="3600" u="sng" dirty="0"/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BA20334-CD39-2749-ABAC-F1A967F949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7252" y="3403580"/>
            <a:ext cx="9242350" cy="2402822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49FC9CDF-91B2-4D46-87B3-F9792183EA2E}"/>
              </a:ext>
            </a:extLst>
          </p:cNvPr>
          <p:cNvSpPr/>
          <p:nvPr/>
        </p:nvSpPr>
        <p:spPr>
          <a:xfrm>
            <a:off x="880905" y="1297137"/>
            <a:ext cx="2746715" cy="36933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ct val="35000"/>
              </a:spcAft>
            </a:pPr>
            <a:r>
              <a:rPr lang="es-CO" sz="2000" b="1" dirty="0">
                <a:latin typeface="Raleway" pitchFamily="2" charset="77"/>
              </a:rPr>
              <a:t>Decreto 668 de 2017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65B863DD-E3B0-674F-8FB4-93060B277923}"/>
              </a:ext>
            </a:extLst>
          </p:cNvPr>
          <p:cNvSpPr/>
          <p:nvPr/>
        </p:nvSpPr>
        <p:spPr>
          <a:xfrm>
            <a:off x="913332" y="3218914"/>
            <a:ext cx="5984590" cy="36933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ct val="35000"/>
              </a:spcAft>
            </a:pPr>
            <a:r>
              <a:rPr lang="es-CO" sz="2000" b="1" dirty="0">
                <a:latin typeface="Raleway" pitchFamily="2" charset="77"/>
              </a:rPr>
              <a:t>Guía para la Formulación de Políticas Públicas</a:t>
            </a:r>
          </a:p>
        </p:txBody>
      </p:sp>
    </p:spTree>
    <p:extLst>
      <p:ext uri="{BB962C8B-B14F-4D97-AF65-F5344CB8AC3E}">
        <p14:creationId xmlns:p14="http://schemas.microsoft.com/office/powerpoint/2010/main" val="3900117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9A7FC03-9B99-DB4C-8714-E0A82C72E4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33"/>
          <a:stretch/>
        </p:blipFill>
        <p:spPr>
          <a:xfrm>
            <a:off x="353437" y="340192"/>
            <a:ext cx="4434463" cy="617490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6FE9828-3307-4168-BFD6-0B551E7821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912" y="640640"/>
            <a:ext cx="954107" cy="954107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7FAB2D8-0330-FE48-B2B7-B6AC736BA3E7}"/>
              </a:ext>
            </a:extLst>
          </p:cNvPr>
          <p:cNvSpPr txBox="1"/>
          <p:nvPr/>
        </p:nvSpPr>
        <p:spPr>
          <a:xfrm>
            <a:off x="5231566" y="794527"/>
            <a:ext cx="54531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Contexto</a:t>
            </a:r>
            <a:endParaRPr lang="es-CO" sz="3600" u="sng" dirty="0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65626C9E-1C29-8945-9D6A-6E1333219B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1566" y="2175408"/>
            <a:ext cx="6122234" cy="6771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1900" b="1" dirty="0">
                <a:solidFill>
                  <a:schemeClr val="dk1"/>
                </a:solidFill>
                <a:latin typeface="Raleway" pitchFamily="2" charset="0"/>
              </a:rPr>
              <a:t>En la sesión CONPES D.C. de agosto de 2021 se toma la decisión de que el PAC sea política pública.</a:t>
            </a:r>
          </a:p>
        </p:txBody>
      </p:sp>
      <p:sp>
        <p:nvSpPr>
          <p:cNvPr id="15" name="Marcador de contenido 2">
            <a:extLst>
              <a:ext uri="{FF2B5EF4-FFF2-40B4-BE49-F238E27FC236}">
                <a16:creationId xmlns:a16="http://schemas.microsoft.com/office/drawing/2014/main" id="{0233D852-49B4-064F-9869-E452B282CF97}"/>
              </a:ext>
            </a:extLst>
          </p:cNvPr>
          <p:cNvSpPr txBox="1">
            <a:spLocks/>
          </p:cNvSpPr>
          <p:nvPr/>
        </p:nvSpPr>
        <p:spPr>
          <a:xfrm>
            <a:off x="5231566" y="3089092"/>
            <a:ext cx="6122234" cy="6771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CO"/>
            </a:defPPr>
            <a:lvl1pPr algn="ctr">
              <a:defRPr sz="1900" b="1">
                <a:solidFill>
                  <a:schemeClr val="dk1"/>
                </a:solidFill>
                <a:latin typeface="Raleway" pitchFamily="2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s-CO" dirty="0"/>
              <a:t>PAC se transforma en la Política Pública de Cambio Climático (PPCC)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C6508BD-D0CD-1F4B-B982-60C9AF6B70AC}"/>
              </a:ext>
            </a:extLst>
          </p:cNvPr>
          <p:cNvSpPr txBox="1"/>
          <p:nvPr/>
        </p:nvSpPr>
        <p:spPr>
          <a:xfrm>
            <a:off x="5150171" y="4002776"/>
            <a:ext cx="6203629" cy="139612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Esto significa que el PAC o PPCC debe ser formulada por medio del procedimiento CONPES D.C. y cumplir con los criterios de la Guía de Formulación de Políticas Públicas</a:t>
            </a:r>
            <a:endParaRPr lang="es-CO" sz="1900" dirty="0">
              <a:solidFill>
                <a:srgbClr val="C00000"/>
              </a:solidFill>
              <a:latin typeface="Raleway" pitchFamily="2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6F363D76-4AC8-7D4B-975F-CA17FFCFC7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6515" y="3637725"/>
            <a:ext cx="730102" cy="7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66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43F7DC71-B2CC-8F40-A3E1-E25F17A972EF}"/>
              </a:ext>
            </a:extLst>
          </p:cNvPr>
          <p:cNvSpPr txBox="1"/>
          <p:nvPr/>
        </p:nvSpPr>
        <p:spPr>
          <a:xfrm>
            <a:off x="3369409" y="614645"/>
            <a:ext cx="54531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Fase preparatoria</a:t>
            </a:r>
            <a:endParaRPr lang="es-CO" sz="3600" u="sng" dirty="0"/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10C55488-B430-3A49-82B9-17EB21774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389" y="579594"/>
            <a:ext cx="716432" cy="716432"/>
          </a:xfrm>
          <a:prstGeom prst="rect">
            <a:avLst/>
          </a:prstGeom>
        </p:spPr>
      </p:pic>
      <p:sp>
        <p:nvSpPr>
          <p:cNvPr id="38" name="Rectángulo: esquinas diagonales cortadas 3">
            <a:extLst>
              <a:ext uri="{FF2B5EF4-FFF2-40B4-BE49-F238E27FC236}">
                <a16:creationId xmlns:a16="http://schemas.microsoft.com/office/drawing/2014/main" id="{9C311868-514E-A648-95C1-3A2F283AE759}"/>
              </a:ext>
            </a:extLst>
          </p:cNvPr>
          <p:cNvSpPr/>
          <p:nvPr/>
        </p:nvSpPr>
        <p:spPr>
          <a:xfrm>
            <a:off x="896422" y="1678639"/>
            <a:ext cx="4589978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1. Preparar la propuesta para la estructuración de la política pública</a:t>
            </a:r>
          </a:p>
        </p:txBody>
      </p:sp>
      <p:sp>
        <p:nvSpPr>
          <p:cNvPr id="40" name="Rectángulo: esquinas diagonales cortadas 3">
            <a:extLst>
              <a:ext uri="{FF2B5EF4-FFF2-40B4-BE49-F238E27FC236}">
                <a16:creationId xmlns:a16="http://schemas.microsoft.com/office/drawing/2014/main" id="{99249E0A-2159-BE46-9D2D-083218F65642}"/>
              </a:ext>
            </a:extLst>
          </p:cNvPr>
          <p:cNvSpPr/>
          <p:nvPr/>
        </p:nvSpPr>
        <p:spPr>
          <a:xfrm>
            <a:off x="2678351" y="2891241"/>
            <a:ext cx="3538168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2. Presentar propuesta al Comité Sectorial de Desarrollo Administrativo de Ambiente</a:t>
            </a:r>
            <a:endParaRPr lang="es-CO" sz="1600" b="1" dirty="0">
              <a:solidFill>
                <a:schemeClr val="tx1"/>
              </a:solidFill>
              <a:latin typeface="Raleway" pitchFamily="2" charset="0"/>
            </a:endParaRPr>
          </a:p>
        </p:txBody>
      </p:sp>
      <p:sp>
        <p:nvSpPr>
          <p:cNvPr id="41" name="Rectángulo: esquinas diagonales cortadas 3">
            <a:extLst>
              <a:ext uri="{FF2B5EF4-FFF2-40B4-BE49-F238E27FC236}">
                <a16:creationId xmlns:a16="http://schemas.microsoft.com/office/drawing/2014/main" id="{FADCB4C4-EC37-364A-BCE0-6C24820DB863}"/>
              </a:ext>
            </a:extLst>
          </p:cNvPr>
          <p:cNvSpPr/>
          <p:nvPr/>
        </p:nvSpPr>
        <p:spPr>
          <a:xfrm>
            <a:off x="4632541" y="4079103"/>
            <a:ext cx="3797754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3. Radicar solicitud para recibir concepto por parte de la Secretaría Técnica del CONPES D.C.</a:t>
            </a:r>
            <a:endParaRPr lang="es-CO" sz="1600" b="1" dirty="0">
              <a:solidFill>
                <a:schemeClr val="tx1"/>
              </a:solidFill>
              <a:latin typeface="Raleway" pitchFamily="2" charset="0"/>
            </a:endParaRPr>
          </a:p>
        </p:txBody>
      </p:sp>
      <p:sp>
        <p:nvSpPr>
          <p:cNvPr id="42" name="Rectángulo: esquinas diagonales cortadas 3">
            <a:extLst>
              <a:ext uri="{FF2B5EF4-FFF2-40B4-BE49-F238E27FC236}">
                <a16:creationId xmlns:a16="http://schemas.microsoft.com/office/drawing/2014/main" id="{92697310-C73B-694A-85ED-C633C557D573}"/>
              </a:ext>
            </a:extLst>
          </p:cNvPr>
          <p:cNvSpPr/>
          <p:nvPr/>
        </p:nvSpPr>
        <p:spPr>
          <a:xfrm>
            <a:off x="6749532" y="5273068"/>
            <a:ext cx="3797754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4. Aprobación por parte del Comité de Viabilidad de Políticas Públicas</a:t>
            </a:r>
            <a:endParaRPr lang="es-CO" sz="1600" b="1" dirty="0">
              <a:solidFill>
                <a:schemeClr val="tx1"/>
              </a:solidFill>
              <a:latin typeface="Raleway" pitchFamily="2" charset="0"/>
            </a:endParaRP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12679495-3C26-8A48-9221-66F8E29B0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71" y="1309747"/>
            <a:ext cx="730102" cy="730102"/>
          </a:xfrm>
          <a:prstGeom prst="rect">
            <a:avLst/>
          </a:prstGeom>
        </p:spPr>
      </p:pic>
      <p:cxnSp>
        <p:nvCxnSpPr>
          <p:cNvPr id="4" name="Conector angular 3">
            <a:extLst>
              <a:ext uri="{FF2B5EF4-FFF2-40B4-BE49-F238E27FC236}">
                <a16:creationId xmlns:a16="http://schemas.microsoft.com/office/drawing/2014/main" id="{4DB4DA56-64AD-4946-A080-F9F8BFE86129}"/>
              </a:ext>
            </a:extLst>
          </p:cNvPr>
          <p:cNvCxnSpPr>
            <a:cxnSpLocks/>
            <a:stCxn id="38" idx="2"/>
            <a:endCxn id="40" idx="2"/>
          </p:cNvCxnSpPr>
          <p:nvPr/>
        </p:nvCxnSpPr>
        <p:spPr>
          <a:xfrm rot="10800000" flipH="1" flipV="1">
            <a:off x="896421" y="2176153"/>
            <a:ext cx="1781929" cy="1212602"/>
          </a:xfrm>
          <a:prstGeom prst="bentConnector3">
            <a:avLst>
              <a:gd name="adj1" fmla="val -12829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9" name="Conector angular 48">
            <a:extLst>
              <a:ext uri="{FF2B5EF4-FFF2-40B4-BE49-F238E27FC236}">
                <a16:creationId xmlns:a16="http://schemas.microsoft.com/office/drawing/2014/main" id="{10900787-7C21-AA4A-9C6C-30A1FE19AD79}"/>
              </a:ext>
            </a:extLst>
          </p:cNvPr>
          <p:cNvCxnSpPr>
            <a:cxnSpLocks/>
            <a:stCxn id="40" idx="1"/>
            <a:endCxn id="41" idx="2"/>
          </p:cNvCxnSpPr>
          <p:nvPr/>
        </p:nvCxnSpPr>
        <p:spPr>
          <a:xfrm rot="16200000" flipH="1">
            <a:off x="4194814" y="4138889"/>
            <a:ext cx="690349" cy="185106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3" name="Conector angular 52">
            <a:extLst>
              <a:ext uri="{FF2B5EF4-FFF2-40B4-BE49-F238E27FC236}">
                <a16:creationId xmlns:a16="http://schemas.microsoft.com/office/drawing/2014/main" id="{F0BB64C1-1DDC-0F4D-90C9-CFC3735FD141}"/>
              </a:ext>
            </a:extLst>
          </p:cNvPr>
          <p:cNvCxnSpPr>
            <a:cxnSpLocks/>
            <a:stCxn id="41" idx="1"/>
            <a:endCxn id="42" idx="2"/>
          </p:cNvCxnSpPr>
          <p:nvPr/>
        </p:nvCxnSpPr>
        <p:spPr>
          <a:xfrm rot="16200000" flipH="1">
            <a:off x="6292249" y="5313299"/>
            <a:ext cx="696452" cy="21811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9" name="CuadroTexto 58">
            <a:extLst>
              <a:ext uri="{FF2B5EF4-FFF2-40B4-BE49-F238E27FC236}">
                <a16:creationId xmlns:a16="http://schemas.microsoft.com/office/drawing/2014/main" id="{124B059F-475F-764D-9FE3-55CCE55C0D7A}"/>
              </a:ext>
            </a:extLst>
          </p:cNvPr>
          <p:cNvSpPr txBox="1"/>
          <p:nvPr/>
        </p:nvSpPr>
        <p:spPr>
          <a:xfrm>
            <a:off x="6749532" y="1675131"/>
            <a:ext cx="3340399" cy="102155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dirty="0">
                <a:solidFill>
                  <a:schemeClr val="tx1"/>
                </a:solidFill>
                <a:latin typeface="Raleway" pitchFamily="2" charset="0"/>
              </a:rPr>
              <a:t>Documento Propuesta de estructuración de la política pública </a:t>
            </a:r>
            <a:endParaRPr lang="es-CO" sz="1800" dirty="0">
              <a:solidFill>
                <a:schemeClr val="tx1"/>
              </a:solidFill>
              <a:latin typeface="Raleway" pitchFamily="2" charset="0"/>
            </a:endParaRPr>
          </a:p>
        </p:txBody>
      </p: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941F757B-F718-694F-A141-2CC684A3DAEE}"/>
              </a:ext>
            </a:extLst>
          </p:cNvPr>
          <p:cNvCxnSpPr>
            <a:cxnSpLocks/>
            <a:stCxn id="38" idx="0"/>
            <a:endCxn id="59" idx="1"/>
          </p:cNvCxnSpPr>
          <p:nvPr/>
        </p:nvCxnSpPr>
        <p:spPr>
          <a:xfrm>
            <a:off x="5486400" y="2176153"/>
            <a:ext cx="1263132" cy="97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4" name="CuadroTexto 63">
            <a:extLst>
              <a:ext uri="{FF2B5EF4-FFF2-40B4-BE49-F238E27FC236}">
                <a16:creationId xmlns:a16="http://schemas.microsoft.com/office/drawing/2014/main" id="{6099196F-A1C8-1441-B0F4-19F73AFF3CF0}"/>
              </a:ext>
            </a:extLst>
          </p:cNvPr>
          <p:cNvSpPr txBox="1"/>
          <p:nvPr/>
        </p:nvSpPr>
        <p:spPr>
          <a:xfrm>
            <a:off x="6979027" y="3098454"/>
            <a:ext cx="3797754" cy="578882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400" dirty="0">
                <a:solidFill>
                  <a:schemeClr val="tx1"/>
                </a:solidFill>
                <a:latin typeface="Raleway" pitchFamily="2" charset="0"/>
              </a:rPr>
              <a:t>Acta de aprobación de Comité Sectorial de Desarrollo Administrativo de Ambiente</a:t>
            </a:r>
          </a:p>
        </p:txBody>
      </p:sp>
      <p:cxnSp>
        <p:nvCxnSpPr>
          <p:cNvPr id="74" name="Conector recto de flecha 73">
            <a:extLst>
              <a:ext uri="{FF2B5EF4-FFF2-40B4-BE49-F238E27FC236}">
                <a16:creationId xmlns:a16="http://schemas.microsoft.com/office/drawing/2014/main" id="{42F532B5-89FD-9B4D-A05B-16C94B843711}"/>
              </a:ext>
            </a:extLst>
          </p:cNvPr>
          <p:cNvCxnSpPr>
            <a:cxnSpLocks/>
            <a:stCxn id="40" idx="0"/>
            <a:endCxn id="64" idx="1"/>
          </p:cNvCxnSpPr>
          <p:nvPr/>
        </p:nvCxnSpPr>
        <p:spPr>
          <a:xfrm flipV="1">
            <a:off x="6216519" y="3387895"/>
            <a:ext cx="762508" cy="8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Rectángulo: esquinas diagonales cortadas 3">
            <a:extLst>
              <a:ext uri="{FF2B5EF4-FFF2-40B4-BE49-F238E27FC236}">
                <a16:creationId xmlns:a16="http://schemas.microsoft.com/office/drawing/2014/main" id="{50FDC248-2F4C-184D-B4FF-B871063EFFE6}"/>
              </a:ext>
            </a:extLst>
          </p:cNvPr>
          <p:cNvSpPr/>
          <p:nvPr/>
        </p:nvSpPr>
        <p:spPr>
          <a:xfrm>
            <a:off x="8004098" y="4812035"/>
            <a:ext cx="818492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</a:p>
        </p:txBody>
      </p:sp>
      <p:sp>
        <p:nvSpPr>
          <p:cNvPr id="22" name="Rectángulo: esquinas diagonales cortadas 3">
            <a:extLst>
              <a:ext uri="{FF2B5EF4-FFF2-40B4-BE49-F238E27FC236}">
                <a16:creationId xmlns:a16="http://schemas.microsoft.com/office/drawing/2014/main" id="{80EBC584-757B-054C-9A8D-E1FF51E1FED8}"/>
              </a:ext>
            </a:extLst>
          </p:cNvPr>
          <p:cNvSpPr/>
          <p:nvPr/>
        </p:nvSpPr>
        <p:spPr>
          <a:xfrm>
            <a:off x="9663684" y="2480612"/>
            <a:ext cx="818492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</a:p>
        </p:txBody>
      </p:sp>
    </p:spTree>
    <p:extLst>
      <p:ext uri="{BB962C8B-B14F-4D97-AF65-F5344CB8AC3E}">
        <p14:creationId xmlns:p14="http://schemas.microsoft.com/office/powerpoint/2010/main" val="1726003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43F7DC71-B2CC-8F40-A3E1-E25F17A972EF}"/>
              </a:ext>
            </a:extLst>
          </p:cNvPr>
          <p:cNvSpPr txBox="1"/>
          <p:nvPr/>
        </p:nvSpPr>
        <p:spPr>
          <a:xfrm>
            <a:off x="5078938" y="642481"/>
            <a:ext cx="56363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Fase de agenda pública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FDE2A44-D526-E34D-B3BE-27AE268AD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6277" y="601627"/>
            <a:ext cx="872740" cy="672366"/>
          </a:xfrm>
          <a:prstGeom prst="rect">
            <a:avLst/>
          </a:prstGeom>
        </p:spPr>
      </p:pic>
      <p:pic>
        <p:nvPicPr>
          <p:cNvPr id="18" name="Picture 2" descr="LOS CERROS ORIENTALES DE BOGOTA. Imagen &amp;amp; Foto | paisajes, montañas, bogota  Fotos de fotocommunity">
            <a:extLst>
              <a:ext uri="{FF2B5EF4-FFF2-40B4-BE49-F238E27FC236}">
                <a16:creationId xmlns:a16="http://schemas.microsoft.com/office/drawing/2014/main" id="{B4C1B9B0-1126-3047-985E-8D25A5C637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8" t="11073" r="23838" b="3996"/>
          <a:stretch/>
        </p:blipFill>
        <p:spPr bwMode="auto">
          <a:xfrm>
            <a:off x="353437" y="341546"/>
            <a:ext cx="4434463" cy="617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: esquinas diagonales cortadas 3">
            <a:extLst>
              <a:ext uri="{FF2B5EF4-FFF2-40B4-BE49-F238E27FC236}">
                <a16:creationId xmlns:a16="http://schemas.microsoft.com/office/drawing/2014/main" id="{A4896FF7-C88F-A74E-BB11-0097195674C5}"/>
              </a:ext>
            </a:extLst>
          </p:cNvPr>
          <p:cNvSpPr/>
          <p:nvPr/>
        </p:nvSpPr>
        <p:spPr>
          <a:xfrm>
            <a:off x="5078938" y="2312210"/>
            <a:ext cx="5636301" cy="9694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900" b="1" dirty="0">
                <a:latin typeface="Raleway" pitchFamily="2" charset="0"/>
              </a:rPr>
              <a:t>Es fundamental que las políticas públicas se construyan, implementen y evaluen con la participación de diferentes actores</a:t>
            </a:r>
          </a:p>
        </p:txBody>
      </p:sp>
      <p:pic>
        <p:nvPicPr>
          <p:cNvPr id="3" name="Imagen 2" descr="Interfaz de usuario gráfica, Texto, Aplicación, Chat o mensaje de texto&#10;&#10;Descripción generada automáticamente">
            <a:extLst>
              <a:ext uri="{FF2B5EF4-FFF2-40B4-BE49-F238E27FC236}">
                <a16:creationId xmlns:a16="http://schemas.microsoft.com/office/drawing/2014/main" id="{F2556B0A-A1F5-7443-A7CA-A0747E93C0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220" y="3820121"/>
            <a:ext cx="6214796" cy="139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44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43F7DC71-B2CC-8F40-A3E1-E25F17A972EF}"/>
              </a:ext>
            </a:extLst>
          </p:cNvPr>
          <p:cNvSpPr txBox="1"/>
          <p:nvPr/>
        </p:nvSpPr>
        <p:spPr>
          <a:xfrm>
            <a:off x="1213946" y="642481"/>
            <a:ext cx="9501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Fase de agenda pública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FDE2A44-D526-E34D-B3BE-27AE268AD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6277" y="601627"/>
            <a:ext cx="872740" cy="672366"/>
          </a:xfrm>
          <a:prstGeom prst="rect">
            <a:avLst/>
          </a:prstGeom>
        </p:spPr>
      </p:pic>
      <p:sp>
        <p:nvSpPr>
          <p:cNvPr id="15" name="Rectángulo: esquinas diagonales cortadas 3">
            <a:extLst>
              <a:ext uri="{FF2B5EF4-FFF2-40B4-BE49-F238E27FC236}">
                <a16:creationId xmlns:a16="http://schemas.microsoft.com/office/drawing/2014/main" id="{6C732AF0-81D2-3247-A9BE-5DE7BB88E566}"/>
              </a:ext>
            </a:extLst>
          </p:cNvPr>
          <p:cNvSpPr/>
          <p:nvPr/>
        </p:nvSpPr>
        <p:spPr>
          <a:xfrm>
            <a:off x="896422" y="1520979"/>
            <a:ext cx="4589978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1. Construir la estrategia de participación e identificación de actores sociales y entidades</a:t>
            </a:r>
          </a:p>
        </p:txBody>
      </p:sp>
      <p:sp>
        <p:nvSpPr>
          <p:cNvPr id="17" name="Rectángulo: esquinas diagonales cortadas 3">
            <a:extLst>
              <a:ext uri="{FF2B5EF4-FFF2-40B4-BE49-F238E27FC236}">
                <a16:creationId xmlns:a16="http://schemas.microsoft.com/office/drawing/2014/main" id="{A3DF8E52-1A16-0742-8247-986B9E6617F8}"/>
              </a:ext>
            </a:extLst>
          </p:cNvPr>
          <p:cNvSpPr/>
          <p:nvPr/>
        </p:nvSpPr>
        <p:spPr>
          <a:xfrm>
            <a:off x="1213946" y="2625967"/>
            <a:ext cx="1885545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2. Implementar estrategia de participación</a:t>
            </a:r>
            <a:endParaRPr lang="es-CO" sz="1600" b="1" dirty="0">
              <a:solidFill>
                <a:schemeClr val="tx1"/>
              </a:solidFill>
              <a:latin typeface="Raleway" pitchFamily="2" charset="0"/>
            </a:endParaRPr>
          </a:p>
        </p:txBody>
      </p:sp>
      <p:sp>
        <p:nvSpPr>
          <p:cNvPr id="20" name="Rectángulo: esquinas diagonales cortadas 3">
            <a:extLst>
              <a:ext uri="{FF2B5EF4-FFF2-40B4-BE49-F238E27FC236}">
                <a16:creationId xmlns:a16="http://schemas.microsoft.com/office/drawing/2014/main" id="{398A9F4E-7A3B-B74F-98EA-673A52F3CBB1}"/>
              </a:ext>
            </a:extLst>
          </p:cNvPr>
          <p:cNvSpPr/>
          <p:nvPr/>
        </p:nvSpPr>
        <p:spPr>
          <a:xfrm>
            <a:off x="3177087" y="3922828"/>
            <a:ext cx="3797754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3. Construir modelo conceptual y sistematización de información</a:t>
            </a:r>
          </a:p>
        </p:txBody>
      </p:sp>
      <p:sp>
        <p:nvSpPr>
          <p:cNvPr id="21" name="Rectángulo: esquinas diagonales cortadas 3">
            <a:extLst>
              <a:ext uri="{FF2B5EF4-FFF2-40B4-BE49-F238E27FC236}">
                <a16:creationId xmlns:a16="http://schemas.microsoft.com/office/drawing/2014/main" id="{54AF6F9C-4B58-084D-942C-F485FC6FF227}"/>
              </a:ext>
            </a:extLst>
          </p:cNvPr>
          <p:cNvSpPr/>
          <p:nvPr/>
        </p:nvSpPr>
        <p:spPr>
          <a:xfrm>
            <a:off x="3177086" y="5230231"/>
            <a:ext cx="3797754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4. Identificar puntos críticos y sistematizar información relacionada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AF92D3-BB83-FD40-8793-53E45D446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71" y="1152087"/>
            <a:ext cx="730102" cy="730102"/>
          </a:xfrm>
          <a:prstGeom prst="rect">
            <a:avLst/>
          </a:prstGeom>
        </p:spPr>
      </p:pic>
      <p:cxnSp>
        <p:nvCxnSpPr>
          <p:cNvPr id="23" name="Conector angular 22">
            <a:extLst>
              <a:ext uri="{FF2B5EF4-FFF2-40B4-BE49-F238E27FC236}">
                <a16:creationId xmlns:a16="http://schemas.microsoft.com/office/drawing/2014/main" id="{AAB4F3AC-8CA0-A049-9A90-0822EFAF1EC0}"/>
              </a:ext>
            </a:extLst>
          </p:cNvPr>
          <p:cNvCxnSpPr>
            <a:cxnSpLocks/>
            <a:stCxn id="15" idx="2"/>
            <a:endCxn id="17" idx="2"/>
          </p:cNvCxnSpPr>
          <p:nvPr/>
        </p:nvCxnSpPr>
        <p:spPr>
          <a:xfrm rot="10800000" flipH="1" flipV="1">
            <a:off x="896422" y="2018493"/>
            <a:ext cx="317524" cy="1104988"/>
          </a:xfrm>
          <a:prstGeom prst="bentConnector3">
            <a:avLst>
              <a:gd name="adj1" fmla="val -71995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" name="Conector angular 23">
            <a:extLst>
              <a:ext uri="{FF2B5EF4-FFF2-40B4-BE49-F238E27FC236}">
                <a16:creationId xmlns:a16="http://schemas.microsoft.com/office/drawing/2014/main" id="{ADD79D8F-A180-0B47-84AE-5E97003956AB}"/>
              </a:ext>
            </a:extLst>
          </p:cNvPr>
          <p:cNvCxnSpPr>
            <a:cxnSpLocks/>
            <a:stCxn id="17" idx="1"/>
            <a:endCxn id="20" idx="3"/>
          </p:cNvCxnSpPr>
          <p:nvPr/>
        </p:nvCxnSpPr>
        <p:spPr>
          <a:xfrm rot="16200000" flipH="1">
            <a:off x="3465424" y="2312288"/>
            <a:ext cx="301834" cy="291924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5" name="Conector angular 24">
            <a:extLst>
              <a:ext uri="{FF2B5EF4-FFF2-40B4-BE49-F238E27FC236}">
                <a16:creationId xmlns:a16="http://schemas.microsoft.com/office/drawing/2014/main" id="{D3C3DD64-72A0-CA41-8CAB-D72C7C7AD9E0}"/>
              </a:ext>
            </a:extLst>
          </p:cNvPr>
          <p:cNvCxnSpPr>
            <a:cxnSpLocks/>
            <a:stCxn id="20" idx="1"/>
            <a:endCxn id="21" idx="3"/>
          </p:cNvCxnSpPr>
          <p:nvPr/>
        </p:nvCxnSpPr>
        <p:spPr>
          <a:xfrm rot="5400000">
            <a:off x="4919776" y="5074043"/>
            <a:ext cx="312376" cy="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1FD64A9B-79FD-AD4E-A5D1-68561C2BFB59}"/>
              </a:ext>
            </a:extLst>
          </p:cNvPr>
          <p:cNvSpPr txBox="1"/>
          <p:nvPr/>
        </p:nvSpPr>
        <p:spPr>
          <a:xfrm>
            <a:off x="6123034" y="1563005"/>
            <a:ext cx="4256745" cy="91940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Capítulo de participación del documento de Diagnóstico e Identificación de Factores Estratégicos (DDeIFE)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3906D3CC-EACD-2947-B540-92EF7E8F898A}"/>
              </a:ext>
            </a:extLst>
          </p:cNvPr>
          <p:cNvCxnSpPr>
            <a:cxnSpLocks/>
            <a:stCxn id="15" idx="0"/>
            <a:endCxn id="26" idx="1"/>
          </p:cNvCxnSpPr>
          <p:nvPr/>
        </p:nvCxnSpPr>
        <p:spPr>
          <a:xfrm>
            <a:off x="5486400" y="2018493"/>
            <a:ext cx="636634" cy="42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32" name="Imagen 31">
            <a:extLst>
              <a:ext uri="{FF2B5EF4-FFF2-40B4-BE49-F238E27FC236}">
                <a16:creationId xmlns:a16="http://schemas.microsoft.com/office/drawing/2014/main" id="{7BB1D8DD-2095-0248-AD29-28120E91B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035" y="4403517"/>
            <a:ext cx="730102" cy="730102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07B9F847-303A-4A4B-A5F9-86265847E164}"/>
              </a:ext>
            </a:extLst>
          </p:cNvPr>
          <p:cNvSpPr txBox="1"/>
          <p:nvPr/>
        </p:nvSpPr>
        <p:spPr>
          <a:xfrm>
            <a:off x="7276483" y="4095791"/>
            <a:ext cx="3081024" cy="64698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Capítulo “Modelo conceptual” del documento de DDiIFE</a:t>
            </a:r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91F8C3C8-3F33-0940-9E55-26D6FF963079}"/>
              </a:ext>
            </a:extLst>
          </p:cNvPr>
          <p:cNvCxnSpPr>
            <a:cxnSpLocks/>
            <a:stCxn id="20" idx="0"/>
            <a:endCxn id="33" idx="1"/>
          </p:cNvCxnSpPr>
          <p:nvPr/>
        </p:nvCxnSpPr>
        <p:spPr>
          <a:xfrm flipV="1">
            <a:off x="6974841" y="4419284"/>
            <a:ext cx="301642" cy="10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39" name="Imagen 38">
            <a:extLst>
              <a:ext uri="{FF2B5EF4-FFF2-40B4-BE49-F238E27FC236}">
                <a16:creationId xmlns:a16="http://schemas.microsoft.com/office/drawing/2014/main" id="{CB2A84EA-D989-5044-9AE3-26A2DE38E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6071" y="5725743"/>
            <a:ext cx="730102" cy="730102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1534278E-7D5A-1D44-8FB4-3699E894E358}"/>
              </a:ext>
            </a:extLst>
          </p:cNvPr>
          <p:cNvSpPr txBox="1"/>
          <p:nvPr/>
        </p:nvSpPr>
        <p:spPr>
          <a:xfrm>
            <a:off x="7432221" y="5402250"/>
            <a:ext cx="3081025" cy="64698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Capítulo “Puntos críticos” del documento de DDiIFE</a:t>
            </a:r>
          </a:p>
        </p:txBody>
      </p: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290673C1-A3FA-584E-869F-09EBC1BCBE11}"/>
              </a:ext>
            </a:extLst>
          </p:cNvPr>
          <p:cNvCxnSpPr>
            <a:cxnSpLocks/>
            <a:stCxn id="21" idx="0"/>
            <a:endCxn id="46" idx="1"/>
          </p:cNvCxnSpPr>
          <p:nvPr/>
        </p:nvCxnSpPr>
        <p:spPr>
          <a:xfrm flipV="1">
            <a:off x="6974840" y="5725743"/>
            <a:ext cx="457381" cy="200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6" name="CuadroTexto 55">
            <a:extLst>
              <a:ext uri="{FF2B5EF4-FFF2-40B4-BE49-F238E27FC236}">
                <a16:creationId xmlns:a16="http://schemas.microsoft.com/office/drawing/2014/main" id="{3ECEFFAA-E002-ED45-B9F0-7EE22E46E337}"/>
              </a:ext>
            </a:extLst>
          </p:cNvPr>
          <p:cNvSpPr txBox="1"/>
          <p:nvPr/>
        </p:nvSpPr>
        <p:spPr>
          <a:xfrm>
            <a:off x="7659647" y="3077415"/>
            <a:ext cx="2303077" cy="6469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Enfoques de política pública</a:t>
            </a:r>
          </a:p>
        </p:txBody>
      </p:sp>
      <p:cxnSp>
        <p:nvCxnSpPr>
          <p:cNvPr id="57" name="Conector recto de flecha 56">
            <a:extLst>
              <a:ext uri="{FF2B5EF4-FFF2-40B4-BE49-F238E27FC236}">
                <a16:creationId xmlns:a16="http://schemas.microsoft.com/office/drawing/2014/main" id="{5868AAD1-4148-D84A-9F24-1CAAB6BC9647}"/>
              </a:ext>
            </a:extLst>
          </p:cNvPr>
          <p:cNvCxnSpPr>
            <a:cxnSpLocks/>
            <a:stCxn id="56" idx="2"/>
            <a:endCxn id="33" idx="0"/>
          </p:cNvCxnSpPr>
          <p:nvPr/>
        </p:nvCxnSpPr>
        <p:spPr>
          <a:xfrm>
            <a:off x="8811186" y="3724401"/>
            <a:ext cx="5809" cy="3713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8" name="Rectángulo: esquinas diagonales cortadas 3">
            <a:extLst>
              <a:ext uri="{FF2B5EF4-FFF2-40B4-BE49-F238E27FC236}">
                <a16:creationId xmlns:a16="http://schemas.microsoft.com/office/drawing/2014/main" id="{93311273-A99D-3145-85D6-2D06AAA23990}"/>
              </a:ext>
            </a:extLst>
          </p:cNvPr>
          <p:cNvSpPr/>
          <p:nvPr/>
        </p:nvSpPr>
        <p:spPr>
          <a:xfrm>
            <a:off x="2837681" y="3379052"/>
            <a:ext cx="818492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</a:p>
        </p:txBody>
      </p:sp>
    </p:spTree>
    <p:extLst>
      <p:ext uri="{BB962C8B-B14F-4D97-AF65-F5344CB8AC3E}">
        <p14:creationId xmlns:p14="http://schemas.microsoft.com/office/powerpoint/2010/main" val="4104729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43F7DC71-B2CC-8F40-A3E1-E25F17A972EF}"/>
              </a:ext>
            </a:extLst>
          </p:cNvPr>
          <p:cNvSpPr txBox="1"/>
          <p:nvPr/>
        </p:nvSpPr>
        <p:spPr>
          <a:xfrm>
            <a:off x="1213946" y="642481"/>
            <a:ext cx="9501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Fase de agenda pública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FDE2A44-D526-E34D-B3BE-27AE268AD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6277" y="601627"/>
            <a:ext cx="872740" cy="672366"/>
          </a:xfrm>
          <a:prstGeom prst="rect">
            <a:avLst/>
          </a:prstGeom>
        </p:spPr>
      </p:pic>
      <p:sp>
        <p:nvSpPr>
          <p:cNvPr id="15" name="Rectángulo: esquinas diagonales cortadas 3">
            <a:extLst>
              <a:ext uri="{FF2B5EF4-FFF2-40B4-BE49-F238E27FC236}">
                <a16:creationId xmlns:a16="http://schemas.microsoft.com/office/drawing/2014/main" id="{6C732AF0-81D2-3247-A9BE-5DE7BB88E566}"/>
              </a:ext>
            </a:extLst>
          </p:cNvPr>
          <p:cNvSpPr/>
          <p:nvPr/>
        </p:nvSpPr>
        <p:spPr>
          <a:xfrm>
            <a:off x="996133" y="1500251"/>
            <a:ext cx="4589978" cy="599293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5. Identificar factores estratégicos</a:t>
            </a:r>
          </a:p>
        </p:txBody>
      </p:sp>
      <p:sp>
        <p:nvSpPr>
          <p:cNvPr id="17" name="Rectángulo: esquinas diagonales cortadas 3">
            <a:extLst>
              <a:ext uri="{FF2B5EF4-FFF2-40B4-BE49-F238E27FC236}">
                <a16:creationId xmlns:a16="http://schemas.microsoft.com/office/drawing/2014/main" id="{A3DF8E52-1A16-0742-8247-986B9E6617F8}"/>
              </a:ext>
            </a:extLst>
          </p:cNvPr>
          <p:cNvSpPr/>
          <p:nvPr/>
        </p:nvSpPr>
        <p:spPr>
          <a:xfrm>
            <a:off x="1213946" y="2625967"/>
            <a:ext cx="1885545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b="1" dirty="0">
                <a:solidFill>
                  <a:srgbClr val="FFC000"/>
                </a:solidFill>
                <a:latin typeface="Raleway" pitchFamily="2" charset="0"/>
              </a:rPr>
              <a:t>6. Construir estructura de política pública</a:t>
            </a:r>
          </a:p>
        </p:txBody>
      </p:sp>
      <p:sp>
        <p:nvSpPr>
          <p:cNvPr id="20" name="Rectángulo: esquinas diagonales cortadas 3">
            <a:extLst>
              <a:ext uri="{FF2B5EF4-FFF2-40B4-BE49-F238E27FC236}">
                <a16:creationId xmlns:a16="http://schemas.microsoft.com/office/drawing/2014/main" id="{398A9F4E-7A3B-B74F-98EA-673A52F3CBB1}"/>
              </a:ext>
            </a:extLst>
          </p:cNvPr>
          <p:cNvSpPr/>
          <p:nvPr/>
        </p:nvSpPr>
        <p:spPr>
          <a:xfrm>
            <a:off x="3734555" y="3919170"/>
            <a:ext cx="1885546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FFC000"/>
                </a:solidFill>
                <a:latin typeface="Raleway" pitchFamily="2" charset="0"/>
              </a:rPr>
              <a:t>7. Realizar análisis de actores</a:t>
            </a:r>
          </a:p>
        </p:txBody>
      </p:sp>
      <p:sp>
        <p:nvSpPr>
          <p:cNvPr id="21" name="Rectángulo: esquinas diagonales cortadas 3">
            <a:extLst>
              <a:ext uri="{FF2B5EF4-FFF2-40B4-BE49-F238E27FC236}">
                <a16:creationId xmlns:a16="http://schemas.microsoft.com/office/drawing/2014/main" id="{54AF6F9C-4B58-084D-942C-F485FC6FF227}"/>
              </a:ext>
            </a:extLst>
          </p:cNvPr>
          <p:cNvSpPr/>
          <p:nvPr/>
        </p:nvSpPr>
        <p:spPr>
          <a:xfrm>
            <a:off x="3734555" y="5179445"/>
            <a:ext cx="3797754" cy="99502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900" b="1" dirty="0">
                <a:solidFill>
                  <a:srgbClr val="C00000"/>
                </a:solidFill>
                <a:latin typeface="Raleway" pitchFamily="2" charset="0"/>
              </a:rPr>
              <a:t>8. Consolidar Documento de Diagnóstico e Identificación de Factores Estratégicos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AF92D3-BB83-FD40-8793-53E45D446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71" y="1152087"/>
            <a:ext cx="730102" cy="730102"/>
          </a:xfrm>
          <a:prstGeom prst="rect">
            <a:avLst/>
          </a:prstGeom>
        </p:spPr>
      </p:pic>
      <p:cxnSp>
        <p:nvCxnSpPr>
          <p:cNvPr id="23" name="Conector angular 22">
            <a:extLst>
              <a:ext uri="{FF2B5EF4-FFF2-40B4-BE49-F238E27FC236}">
                <a16:creationId xmlns:a16="http://schemas.microsoft.com/office/drawing/2014/main" id="{AAB4F3AC-8CA0-A049-9A90-0822EFAF1EC0}"/>
              </a:ext>
            </a:extLst>
          </p:cNvPr>
          <p:cNvCxnSpPr>
            <a:cxnSpLocks/>
            <a:stCxn id="15" idx="1"/>
            <a:endCxn id="17" idx="3"/>
          </p:cNvCxnSpPr>
          <p:nvPr/>
        </p:nvCxnSpPr>
        <p:spPr>
          <a:xfrm rot="5400000">
            <a:off x="2460710" y="1795554"/>
            <a:ext cx="526423" cy="113440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" name="Conector angular 23">
            <a:extLst>
              <a:ext uri="{FF2B5EF4-FFF2-40B4-BE49-F238E27FC236}">
                <a16:creationId xmlns:a16="http://schemas.microsoft.com/office/drawing/2014/main" id="{ADD79D8F-A180-0B47-84AE-5E97003956AB}"/>
              </a:ext>
            </a:extLst>
          </p:cNvPr>
          <p:cNvCxnSpPr>
            <a:cxnSpLocks/>
            <a:stCxn id="17" idx="1"/>
            <a:endCxn id="20" idx="3"/>
          </p:cNvCxnSpPr>
          <p:nvPr/>
        </p:nvCxnSpPr>
        <p:spPr>
          <a:xfrm rot="16200000" flipH="1">
            <a:off x="3267935" y="2509777"/>
            <a:ext cx="298176" cy="252060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5" name="Conector angular 24">
            <a:extLst>
              <a:ext uri="{FF2B5EF4-FFF2-40B4-BE49-F238E27FC236}">
                <a16:creationId xmlns:a16="http://schemas.microsoft.com/office/drawing/2014/main" id="{D3C3DD64-72A0-CA41-8CAB-D72C7C7AD9E0}"/>
              </a:ext>
            </a:extLst>
          </p:cNvPr>
          <p:cNvCxnSpPr>
            <a:cxnSpLocks/>
            <a:stCxn id="20" idx="1"/>
            <a:endCxn id="21" idx="3"/>
          </p:cNvCxnSpPr>
          <p:nvPr/>
        </p:nvCxnSpPr>
        <p:spPr>
          <a:xfrm rot="16200000" flipH="1">
            <a:off x="5022756" y="4568769"/>
            <a:ext cx="265248" cy="95610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1FD64A9B-79FD-AD4E-A5D1-68561C2BFB59}"/>
              </a:ext>
            </a:extLst>
          </p:cNvPr>
          <p:cNvSpPr txBox="1"/>
          <p:nvPr/>
        </p:nvSpPr>
        <p:spPr>
          <a:xfrm>
            <a:off x="7157545" y="1483852"/>
            <a:ext cx="3222234" cy="64698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Capítulo “Factores estratégicos” del DDeIFE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3906D3CC-EACD-2947-B540-92EF7E8F898A}"/>
              </a:ext>
            </a:extLst>
          </p:cNvPr>
          <p:cNvCxnSpPr>
            <a:cxnSpLocks/>
            <a:stCxn id="15" idx="0"/>
            <a:endCxn id="26" idx="1"/>
          </p:cNvCxnSpPr>
          <p:nvPr/>
        </p:nvCxnSpPr>
        <p:spPr>
          <a:xfrm>
            <a:off x="5586111" y="1799898"/>
            <a:ext cx="1571434" cy="744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7B9F847-303A-4A4B-A5F9-86265847E164}"/>
              </a:ext>
            </a:extLst>
          </p:cNvPr>
          <p:cNvSpPr txBox="1"/>
          <p:nvPr/>
        </p:nvSpPr>
        <p:spPr>
          <a:xfrm>
            <a:off x="6167803" y="4092132"/>
            <a:ext cx="3081024" cy="64698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Capítulo “Análisis de actores” del documento de DDiIFE</a:t>
            </a:r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91F8C3C8-3F33-0940-9E55-26D6FF963079}"/>
              </a:ext>
            </a:extLst>
          </p:cNvPr>
          <p:cNvCxnSpPr>
            <a:cxnSpLocks/>
            <a:stCxn id="20" idx="0"/>
            <a:endCxn id="33" idx="1"/>
          </p:cNvCxnSpPr>
          <p:nvPr/>
        </p:nvCxnSpPr>
        <p:spPr>
          <a:xfrm flipV="1">
            <a:off x="5620101" y="4415625"/>
            <a:ext cx="547702" cy="10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39" name="Imagen 38">
            <a:extLst>
              <a:ext uri="{FF2B5EF4-FFF2-40B4-BE49-F238E27FC236}">
                <a16:creationId xmlns:a16="http://schemas.microsoft.com/office/drawing/2014/main" id="{CB2A84EA-D989-5044-9AE3-26A2DE38E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540" y="5674957"/>
            <a:ext cx="730102" cy="730102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1534278E-7D5A-1D44-8FB4-3699E894E358}"/>
              </a:ext>
            </a:extLst>
          </p:cNvPr>
          <p:cNvSpPr txBox="1"/>
          <p:nvPr/>
        </p:nvSpPr>
        <p:spPr>
          <a:xfrm>
            <a:off x="7989690" y="5215256"/>
            <a:ext cx="3081025" cy="91940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Documento de Diagnóstico e Identificación de Factores Estratégicos</a:t>
            </a:r>
          </a:p>
        </p:txBody>
      </p:sp>
      <p:sp>
        <p:nvSpPr>
          <p:cNvPr id="47" name="Rectángulo: esquinas diagonales cortadas 3">
            <a:extLst>
              <a:ext uri="{FF2B5EF4-FFF2-40B4-BE49-F238E27FC236}">
                <a16:creationId xmlns:a16="http://schemas.microsoft.com/office/drawing/2014/main" id="{78CA9853-4946-7C48-A583-BBE0A8A3E9EA}"/>
              </a:ext>
            </a:extLst>
          </p:cNvPr>
          <p:cNvSpPr/>
          <p:nvPr/>
        </p:nvSpPr>
        <p:spPr>
          <a:xfrm>
            <a:off x="10289942" y="5888575"/>
            <a:ext cx="1062907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  <a:endParaRPr lang="es-CO" sz="1200" b="1" dirty="0">
              <a:latin typeface="Raleway" pitchFamily="2" charset="0"/>
            </a:endParaRPr>
          </a:p>
        </p:txBody>
      </p: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290673C1-A3FA-584E-869F-09EBC1BCBE11}"/>
              </a:ext>
            </a:extLst>
          </p:cNvPr>
          <p:cNvCxnSpPr>
            <a:cxnSpLocks/>
            <a:stCxn id="21" idx="0"/>
            <a:endCxn id="46" idx="1"/>
          </p:cNvCxnSpPr>
          <p:nvPr/>
        </p:nvCxnSpPr>
        <p:spPr>
          <a:xfrm flipV="1">
            <a:off x="7532309" y="5674957"/>
            <a:ext cx="457381" cy="200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0" name="CuadroTexto 39">
            <a:extLst>
              <a:ext uri="{FF2B5EF4-FFF2-40B4-BE49-F238E27FC236}">
                <a16:creationId xmlns:a16="http://schemas.microsoft.com/office/drawing/2014/main" id="{73572058-9EB2-7640-B76E-31DB947D9BA9}"/>
              </a:ext>
            </a:extLst>
          </p:cNvPr>
          <p:cNvSpPr txBox="1"/>
          <p:nvPr/>
        </p:nvSpPr>
        <p:spPr>
          <a:xfrm>
            <a:off x="6515932" y="2807108"/>
            <a:ext cx="3081024" cy="64698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Capítulo “Estructura política pública” del DDeIFE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C71109A9-825E-DA4C-9333-52B750861F16}"/>
              </a:ext>
            </a:extLst>
          </p:cNvPr>
          <p:cNvSpPr txBox="1"/>
          <p:nvPr/>
        </p:nvSpPr>
        <p:spPr>
          <a:xfrm>
            <a:off x="3656173" y="2619823"/>
            <a:ext cx="2303077" cy="37457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Árbol de problemas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79D577AF-6714-C141-A408-8027950B223D}"/>
              </a:ext>
            </a:extLst>
          </p:cNvPr>
          <p:cNvSpPr txBox="1"/>
          <p:nvPr/>
        </p:nvSpPr>
        <p:spPr>
          <a:xfrm>
            <a:off x="3656173" y="3246422"/>
            <a:ext cx="2303077" cy="37457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Árbol de objetivos</a:t>
            </a:r>
          </a:p>
        </p:txBody>
      </p:sp>
      <p:cxnSp>
        <p:nvCxnSpPr>
          <p:cNvPr id="49" name="Conector angular 48">
            <a:extLst>
              <a:ext uri="{FF2B5EF4-FFF2-40B4-BE49-F238E27FC236}">
                <a16:creationId xmlns:a16="http://schemas.microsoft.com/office/drawing/2014/main" id="{B7CE3DDE-6105-B649-A24E-D0480425A51D}"/>
              </a:ext>
            </a:extLst>
          </p:cNvPr>
          <p:cNvCxnSpPr>
            <a:cxnSpLocks/>
            <a:stCxn id="17" idx="0"/>
            <a:endCxn id="41" idx="1"/>
          </p:cNvCxnSpPr>
          <p:nvPr/>
        </p:nvCxnSpPr>
        <p:spPr>
          <a:xfrm flipV="1">
            <a:off x="3099491" y="2807109"/>
            <a:ext cx="556682" cy="31637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0" name="Conector angular 49">
            <a:extLst>
              <a:ext uri="{FF2B5EF4-FFF2-40B4-BE49-F238E27FC236}">
                <a16:creationId xmlns:a16="http://schemas.microsoft.com/office/drawing/2014/main" id="{E8D8B2FE-DCB4-DA45-9FC1-7F305A7DB058}"/>
              </a:ext>
            </a:extLst>
          </p:cNvPr>
          <p:cNvCxnSpPr>
            <a:cxnSpLocks/>
            <a:stCxn id="17" idx="0"/>
            <a:endCxn id="42" idx="1"/>
          </p:cNvCxnSpPr>
          <p:nvPr/>
        </p:nvCxnSpPr>
        <p:spPr>
          <a:xfrm>
            <a:off x="3099491" y="3123481"/>
            <a:ext cx="556682" cy="31022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4" name="Conector angular 53">
            <a:extLst>
              <a:ext uri="{FF2B5EF4-FFF2-40B4-BE49-F238E27FC236}">
                <a16:creationId xmlns:a16="http://schemas.microsoft.com/office/drawing/2014/main" id="{5FA42783-580D-074D-8A2E-4CBF08CA3BC2}"/>
              </a:ext>
            </a:extLst>
          </p:cNvPr>
          <p:cNvCxnSpPr>
            <a:cxnSpLocks/>
            <a:stCxn id="41" idx="3"/>
            <a:endCxn id="40" idx="1"/>
          </p:cNvCxnSpPr>
          <p:nvPr/>
        </p:nvCxnSpPr>
        <p:spPr>
          <a:xfrm>
            <a:off x="5959250" y="2807109"/>
            <a:ext cx="556682" cy="32349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57" name="Conector angular 56">
            <a:extLst>
              <a:ext uri="{FF2B5EF4-FFF2-40B4-BE49-F238E27FC236}">
                <a16:creationId xmlns:a16="http://schemas.microsoft.com/office/drawing/2014/main" id="{221422FC-4539-E54A-85C6-94883558FC77}"/>
              </a:ext>
            </a:extLst>
          </p:cNvPr>
          <p:cNvCxnSpPr>
            <a:cxnSpLocks/>
            <a:stCxn id="42" idx="3"/>
            <a:endCxn id="40" idx="1"/>
          </p:cNvCxnSpPr>
          <p:nvPr/>
        </p:nvCxnSpPr>
        <p:spPr>
          <a:xfrm flipV="1">
            <a:off x="5959250" y="3130601"/>
            <a:ext cx="556682" cy="30310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801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adroTexto 35">
            <a:extLst>
              <a:ext uri="{FF2B5EF4-FFF2-40B4-BE49-F238E27FC236}">
                <a16:creationId xmlns:a16="http://schemas.microsoft.com/office/drawing/2014/main" id="{43F7DC71-B2CC-8F40-A3E1-E25F17A972EF}"/>
              </a:ext>
            </a:extLst>
          </p:cNvPr>
          <p:cNvSpPr txBox="1"/>
          <p:nvPr/>
        </p:nvSpPr>
        <p:spPr>
          <a:xfrm>
            <a:off x="1213946" y="642481"/>
            <a:ext cx="9501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prstClr val="white"/>
                </a:solidFill>
                <a:latin typeface="Raleway" panose="020B0503030101060003" pitchFamily="34" charset="0"/>
              </a:rPr>
              <a:t>Fase de agenda pública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FDE2A44-D526-E34D-B3BE-27AE268AD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6277" y="601627"/>
            <a:ext cx="872740" cy="672366"/>
          </a:xfrm>
          <a:prstGeom prst="rect">
            <a:avLst/>
          </a:prstGeom>
        </p:spPr>
      </p:pic>
      <p:sp>
        <p:nvSpPr>
          <p:cNvPr id="15" name="Rectángulo: esquinas diagonales cortadas 3">
            <a:extLst>
              <a:ext uri="{FF2B5EF4-FFF2-40B4-BE49-F238E27FC236}">
                <a16:creationId xmlns:a16="http://schemas.microsoft.com/office/drawing/2014/main" id="{6C732AF0-81D2-3247-A9BE-5DE7BB88E566}"/>
              </a:ext>
            </a:extLst>
          </p:cNvPr>
          <p:cNvSpPr/>
          <p:nvPr/>
        </p:nvSpPr>
        <p:spPr>
          <a:xfrm>
            <a:off x="996133" y="1500251"/>
            <a:ext cx="3833207" cy="599293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9. Radicar DDeIFE ante la Secretaria Técnica del CONPES D.C.</a:t>
            </a:r>
          </a:p>
        </p:txBody>
      </p:sp>
      <p:sp>
        <p:nvSpPr>
          <p:cNvPr id="17" name="Rectángulo: esquinas diagonales cortadas 3">
            <a:extLst>
              <a:ext uri="{FF2B5EF4-FFF2-40B4-BE49-F238E27FC236}">
                <a16:creationId xmlns:a16="http://schemas.microsoft.com/office/drawing/2014/main" id="{A3DF8E52-1A16-0742-8247-986B9E6617F8}"/>
              </a:ext>
            </a:extLst>
          </p:cNvPr>
          <p:cNvSpPr/>
          <p:nvPr/>
        </p:nvSpPr>
        <p:spPr>
          <a:xfrm>
            <a:off x="1810586" y="2321937"/>
            <a:ext cx="4931342" cy="111801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10. </a:t>
            </a:r>
            <a:r>
              <a:rPr lang="es-CO" sz="1600" b="1" dirty="0">
                <a:solidFill>
                  <a:srgbClr val="C00000"/>
                </a:solidFill>
                <a:latin typeface="Raleway" pitchFamily="2" charset="0"/>
              </a:rPr>
              <a:t>Revisión</a:t>
            </a:r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 por parte de la Subsecretaria de Planeación Socioeconómica de la SDP y entidades que conceptualizan los enfoques de política pública</a:t>
            </a:r>
          </a:p>
        </p:txBody>
      </p:sp>
      <p:sp>
        <p:nvSpPr>
          <p:cNvPr id="20" name="Rectángulo: esquinas diagonales cortadas 3">
            <a:extLst>
              <a:ext uri="{FF2B5EF4-FFF2-40B4-BE49-F238E27FC236}">
                <a16:creationId xmlns:a16="http://schemas.microsoft.com/office/drawing/2014/main" id="{398A9F4E-7A3B-B74F-98EA-673A52F3CBB1}"/>
              </a:ext>
            </a:extLst>
          </p:cNvPr>
          <p:cNvSpPr/>
          <p:nvPr/>
        </p:nvSpPr>
        <p:spPr>
          <a:xfrm>
            <a:off x="3621297" y="3720066"/>
            <a:ext cx="5100424" cy="111801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11. Realizar </a:t>
            </a:r>
            <a:r>
              <a:rPr lang="es-CO" sz="1600" b="1" dirty="0">
                <a:solidFill>
                  <a:srgbClr val="C00000"/>
                </a:solidFill>
                <a:latin typeface="Raleway" pitchFamily="2" charset="0"/>
              </a:rPr>
              <a:t>ajustes</a:t>
            </a:r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 solicitados por Subsecretaria de Planeación Socioeconómica de la SDP y entidades que conceptualizan los enfoques de política pública</a:t>
            </a:r>
          </a:p>
        </p:txBody>
      </p:sp>
      <p:sp>
        <p:nvSpPr>
          <p:cNvPr id="21" name="Rectángulo: esquinas diagonales cortadas 3">
            <a:extLst>
              <a:ext uri="{FF2B5EF4-FFF2-40B4-BE49-F238E27FC236}">
                <a16:creationId xmlns:a16="http://schemas.microsoft.com/office/drawing/2014/main" id="{54AF6F9C-4B58-084D-942C-F485FC6FF227}"/>
              </a:ext>
            </a:extLst>
          </p:cNvPr>
          <p:cNvSpPr/>
          <p:nvPr/>
        </p:nvSpPr>
        <p:spPr>
          <a:xfrm>
            <a:off x="996131" y="5403653"/>
            <a:ext cx="3797754" cy="640977"/>
          </a:xfrm>
          <a:prstGeom prst="snip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12. Radicar DDeIFE ante la Secretaria Técnica del CONPES D.C.</a:t>
            </a:r>
          </a:p>
        </p:txBody>
      </p:sp>
      <p:cxnSp>
        <p:nvCxnSpPr>
          <p:cNvPr id="23" name="Conector angular 22">
            <a:extLst>
              <a:ext uri="{FF2B5EF4-FFF2-40B4-BE49-F238E27FC236}">
                <a16:creationId xmlns:a16="http://schemas.microsoft.com/office/drawing/2014/main" id="{AAB4F3AC-8CA0-A049-9A90-0822EFAF1EC0}"/>
              </a:ext>
            </a:extLst>
          </p:cNvPr>
          <p:cNvCxnSpPr>
            <a:cxnSpLocks/>
            <a:stCxn id="15" idx="2"/>
            <a:endCxn id="17" idx="2"/>
          </p:cNvCxnSpPr>
          <p:nvPr/>
        </p:nvCxnSpPr>
        <p:spPr>
          <a:xfrm rot="10800000" flipH="1" flipV="1">
            <a:off x="996132" y="1799898"/>
            <a:ext cx="814453" cy="1081048"/>
          </a:xfrm>
          <a:prstGeom prst="bentConnector3">
            <a:avLst>
              <a:gd name="adj1" fmla="val -28068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" name="Conector angular 23">
            <a:extLst>
              <a:ext uri="{FF2B5EF4-FFF2-40B4-BE49-F238E27FC236}">
                <a16:creationId xmlns:a16="http://schemas.microsoft.com/office/drawing/2014/main" id="{ADD79D8F-A180-0B47-84AE-5E97003956AB}"/>
              </a:ext>
            </a:extLst>
          </p:cNvPr>
          <p:cNvCxnSpPr>
            <a:cxnSpLocks/>
            <a:stCxn id="17" idx="1"/>
            <a:endCxn id="20" idx="3"/>
          </p:cNvCxnSpPr>
          <p:nvPr/>
        </p:nvCxnSpPr>
        <p:spPr>
          <a:xfrm rot="16200000" flipH="1">
            <a:off x="5083827" y="2632384"/>
            <a:ext cx="280112" cy="18952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5" name="Conector angular 24">
            <a:extLst>
              <a:ext uri="{FF2B5EF4-FFF2-40B4-BE49-F238E27FC236}">
                <a16:creationId xmlns:a16="http://schemas.microsoft.com/office/drawing/2014/main" id="{D3C3DD64-72A0-CA41-8CAB-D72C7C7AD9E0}"/>
              </a:ext>
            </a:extLst>
          </p:cNvPr>
          <p:cNvCxnSpPr>
            <a:cxnSpLocks/>
            <a:stCxn id="20" idx="1"/>
            <a:endCxn id="21" idx="3"/>
          </p:cNvCxnSpPr>
          <p:nvPr/>
        </p:nvCxnSpPr>
        <p:spPr>
          <a:xfrm rot="5400000">
            <a:off x="4250474" y="3482618"/>
            <a:ext cx="565570" cy="327650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7" name="Rectángulo: esquinas diagonales cortadas 3">
            <a:extLst>
              <a:ext uri="{FF2B5EF4-FFF2-40B4-BE49-F238E27FC236}">
                <a16:creationId xmlns:a16="http://schemas.microsoft.com/office/drawing/2014/main" id="{78CA9853-4946-7C48-A583-BBE0A8A3E9EA}"/>
              </a:ext>
            </a:extLst>
          </p:cNvPr>
          <p:cNvSpPr/>
          <p:nvPr/>
        </p:nvSpPr>
        <p:spPr>
          <a:xfrm>
            <a:off x="4276257" y="1856252"/>
            <a:ext cx="1062907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  <a:endParaRPr lang="es-CO" sz="1200" b="1" dirty="0">
              <a:latin typeface="Raleway" pitchFamily="2" charset="0"/>
            </a:endParaRPr>
          </a:p>
        </p:txBody>
      </p:sp>
      <p:sp>
        <p:nvSpPr>
          <p:cNvPr id="43" name="Rectángulo: esquinas diagonales cortadas 3">
            <a:extLst>
              <a:ext uri="{FF2B5EF4-FFF2-40B4-BE49-F238E27FC236}">
                <a16:creationId xmlns:a16="http://schemas.microsoft.com/office/drawing/2014/main" id="{7112F122-E932-B74E-915C-74EDD2209971}"/>
              </a:ext>
            </a:extLst>
          </p:cNvPr>
          <p:cNvSpPr/>
          <p:nvPr/>
        </p:nvSpPr>
        <p:spPr>
          <a:xfrm>
            <a:off x="6383707" y="3154495"/>
            <a:ext cx="1062907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SDP</a:t>
            </a:r>
            <a:endParaRPr lang="es-CO" sz="1200" b="1" dirty="0">
              <a:latin typeface="Raleway" pitchFamily="2" charset="0"/>
            </a:endParaRPr>
          </a:p>
        </p:txBody>
      </p:sp>
      <p:sp>
        <p:nvSpPr>
          <p:cNvPr id="59" name="Rectángulo: esquinas diagonales cortadas 3">
            <a:extLst>
              <a:ext uri="{FF2B5EF4-FFF2-40B4-BE49-F238E27FC236}">
                <a16:creationId xmlns:a16="http://schemas.microsoft.com/office/drawing/2014/main" id="{A717952A-6359-0842-A2E4-47C6D2602ADE}"/>
              </a:ext>
            </a:extLst>
          </p:cNvPr>
          <p:cNvSpPr/>
          <p:nvPr/>
        </p:nvSpPr>
        <p:spPr>
          <a:xfrm>
            <a:off x="4262431" y="5854637"/>
            <a:ext cx="1062907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  <a:endParaRPr lang="es-CO" sz="1200" b="1" dirty="0">
              <a:latin typeface="Raleway" pitchFamily="2" charset="0"/>
            </a:endParaRP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07C37662-51F7-0448-8906-1298FE0C7C62}"/>
              </a:ext>
            </a:extLst>
          </p:cNvPr>
          <p:cNvSpPr txBox="1"/>
          <p:nvPr/>
        </p:nvSpPr>
        <p:spPr>
          <a:xfrm>
            <a:off x="6353503" y="5266042"/>
            <a:ext cx="4842366" cy="919401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Raleway" pitchFamily="2" charset="0"/>
              </a:rPr>
              <a:t>Concepto aprobación del Documento de Diagnóstico e Identificación de Factores Estratégicos para inicio de fase de formulación</a:t>
            </a:r>
          </a:p>
        </p:txBody>
      </p:sp>
      <p:cxnSp>
        <p:nvCxnSpPr>
          <p:cNvPr id="63" name="Conector recto de flecha 62">
            <a:extLst>
              <a:ext uri="{FF2B5EF4-FFF2-40B4-BE49-F238E27FC236}">
                <a16:creationId xmlns:a16="http://schemas.microsoft.com/office/drawing/2014/main" id="{55B57F75-180A-DF4C-A62B-131D33295359}"/>
              </a:ext>
            </a:extLst>
          </p:cNvPr>
          <p:cNvCxnSpPr>
            <a:cxnSpLocks/>
            <a:stCxn id="21" idx="0"/>
            <a:endCxn id="61" idx="1"/>
          </p:cNvCxnSpPr>
          <p:nvPr/>
        </p:nvCxnSpPr>
        <p:spPr>
          <a:xfrm>
            <a:off x="4793885" y="5724142"/>
            <a:ext cx="1559618" cy="16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8" name="Rectángulo: esquinas diagonales cortadas 3">
            <a:extLst>
              <a:ext uri="{FF2B5EF4-FFF2-40B4-BE49-F238E27FC236}">
                <a16:creationId xmlns:a16="http://schemas.microsoft.com/office/drawing/2014/main" id="{94478B53-F191-0A4D-B633-DCE8FAD9B604}"/>
              </a:ext>
            </a:extLst>
          </p:cNvPr>
          <p:cNvSpPr/>
          <p:nvPr/>
        </p:nvSpPr>
        <p:spPr>
          <a:xfrm>
            <a:off x="8312475" y="4613037"/>
            <a:ext cx="818492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SDA</a:t>
            </a:r>
          </a:p>
        </p:txBody>
      </p:sp>
      <p:sp>
        <p:nvSpPr>
          <p:cNvPr id="19" name="Rectángulo: esquinas diagonales cortadas 3">
            <a:extLst>
              <a:ext uri="{FF2B5EF4-FFF2-40B4-BE49-F238E27FC236}">
                <a16:creationId xmlns:a16="http://schemas.microsoft.com/office/drawing/2014/main" id="{B0839057-A05B-5F44-AFA3-A096F771D628}"/>
              </a:ext>
            </a:extLst>
          </p:cNvPr>
          <p:cNvSpPr/>
          <p:nvPr/>
        </p:nvSpPr>
        <p:spPr>
          <a:xfrm>
            <a:off x="10314955" y="6087096"/>
            <a:ext cx="1062907" cy="338554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latin typeface="Raleway" pitchFamily="2" charset="0"/>
              </a:rPr>
              <a:t>SDP</a:t>
            </a:r>
            <a:endParaRPr lang="es-CO" sz="1200" b="1" dirty="0"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4778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1_Tema de Office">
  <a:themeElements>
    <a:clrScheme name="Azul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tretch>
            <a:fillRect l="2126" r="2126"/>
          </a:stretch>
        </a:blipFill>
        <a:effectLst/>
      </a:spPr>
      <a:bodyPr/>
      <a:lstStyle>
        <a:defPPr algn="l">
          <a:defRPr dirty="0"/>
        </a:defPPr>
      </a:lstStyle>
      <a:style>
        <a:lnRef idx="1">
          <a:schemeClr val="lt1">
            <a:hueOff val="0"/>
            <a:satOff val="0"/>
            <a:lumOff val="0"/>
            <a:alphaOff val="0"/>
          </a:schemeClr>
        </a:lnRef>
        <a:fillRef idx="1">
          <a:scrgbClr r="0" g="0" b="0"/>
        </a:fillRef>
        <a:effectRef idx="1">
          <a:schemeClr val="accent1">
            <a:tint val="50000"/>
            <a:hueOff val="0"/>
            <a:satOff val="0"/>
            <a:lumOff val="0"/>
            <a:alphaOff val="0"/>
          </a:schemeClr>
        </a:effectRef>
        <a:fontRef idx="minor">
          <a:schemeClr val="lt1">
            <a:hueOff val="0"/>
            <a:satOff val="0"/>
            <a:lumOff val="0"/>
            <a:alphaOff val="0"/>
          </a:schemeClr>
        </a:fontRef>
      </a:style>
    </a:spDef>
  </a:objectDefaults>
  <a:extraClrSchemeLst/>
  <a:extLst>
    <a:ext uri="{05A4C25C-085E-4340-85A3-A5531E510DB2}">
      <thm15:themeFamily xmlns:thm15="http://schemas.microsoft.com/office/thememl/2012/main" name="PPT CONCEJO FINAL 12112020" id="{8CE69CD5-E737-A14F-8F14-986830145C17}" vid="{61ABC40F-8BC9-294C-B29D-BE251B5BB85C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1174</Words>
  <Application>Microsoft Macintosh PowerPoint</Application>
  <PresentationFormat>Panorámica</PresentationFormat>
  <Paragraphs>149</Paragraphs>
  <Slides>17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Raleway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Alejandra Cifuentes</dc:creator>
  <cp:lastModifiedBy>Mariana Unda Venegas</cp:lastModifiedBy>
  <cp:revision>21</cp:revision>
  <dcterms:created xsi:type="dcterms:W3CDTF">2022-02-08T19:43:50Z</dcterms:created>
  <dcterms:modified xsi:type="dcterms:W3CDTF">2022-03-14T22:44:10Z</dcterms:modified>
</cp:coreProperties>
</file>